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58" r:id="rId5"/>
    <p:sldId id="285" r:id="rId6"/>
    <p:sldId id="259" r:id="rId7"/>
    <p:sldId id="286" r:id="rId8"/>
    <p:sldId id="287" r:id="rId9"/>
    <p:sldId id="288" r:id="rId10"/>
    <p:sldId id="261" r:id="rId11"/>
    <p:sldId id="281" r:id="rId12"/>
    <p:sldId id="282" r:id="rId13"/>
    <p:sldId id="262" r:id="rId14"/>
    <p:sldId id="263" r:id="rId15"/>
    <p:sldId id="264" r:id="rId16"/>
    <p:sldId id="265" r:id="rId17"/>
    <p:sldId id="267" r:id="rId18"/>
    <p:sldId id="268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430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181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303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2" y="1825625"/>
            <a:ext cx="7633607" cy="4351338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769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270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147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33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9268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66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239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38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9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414" y="1825625"/>
            <a:ext cx="76499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0FD7-A2AB-4237-923E-5A272820B1E8}" type="datetimeFigureOut">
              <a:rPr lang="hr-HR" smtClean="0"/>
              <a:t>17.12.2019.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60AE9-89AE-4645-B7E6-CCCD858FFE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6893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20837"/>
          </a:xfrm>
        </p:spPr>
        <p:txBody>
          <a:bodyPr>
            <a:normAutofit/>
          </a:bodyPr>
          <a:lstStyle/>
          <a:p>
            <a:r>
              <a:rPr lang="hr-HR" b="1" dirty="0"/>
              <a:t>III. </a:t>
            </a:r>
            <a:r>
              <a:rPr lang="hr-HR" b="1" dirty="0" smtClean="0"/>
              <a:t>SVIJET </a:t>
            </a:r>
            <a:r>
              <a:rPr lang="hr-HR" b="1" dirty="0"/>
              <a:t>STARIH GRKA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241811"/>
          </a:xfrm>
        </p:spPr>
        <p:txBody>
          <a:bodyPr>
            <a:normAutofit/>
          </a:bodyPr>
          <a:lstStyle/>
          <a:p>
            <a:r>
              <a:rPr lang="hr-HR" sz="4000" dirty="0"/>
              <a:t>7. HELENIZAM</a:t>
            </a:r>
          </a:p>
        </p:txBody>
      </p:sp>
    </p:spTree>
    <p:extLst>
      <p:ext uri="{BB962C8B-B14F-4D97-AF65-F5344CB8AC3E}">
        <p14:creationId xmlns:p14="http://schemas.microsoft.com/office/powerpoint/2010/main" val="36401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Heron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2" y="1825625"/>
            <a:ext cx="7633607" cy="33477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/>
              <a:t>matematičar i inženjer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parni stroj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orgulje pokretane vjetrom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automatsko otvaranje vrata...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11" y="2456729"/>
            <a:ext cx="1569872" cy="2074520"/>
          </a:xfrm>
          <a:prstGeom prst="rect">
            <a:avLst/>
          </a:prstGeom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5162961" y="4822704"/>
            <a:ext cx="3352388" cy="127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Prikaz 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</a:rPr>
              <a:t>Heronova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 parnog stroja – </a:t>
            </a:r>
            <a:r>
              <a:rPr lang="hr-HR" sz="2400" dirty="0" err="1" smtClean="0">
                <a:solidFill>
                  <a:schemeClr val="bg1">
                    <a:lumMod val="50000"/>
                  </a:schemeClr>
                </a:solidFill>
              </a:rPr>
              <a:t>eolipila</a:t>
            </a: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Eratosten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2" y="1825625"/>
            <a:ext cx="7633607" cy="282875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/>
              <a:t>geograf, matematičar, astronom, pjesnik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„otac geografije”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izračunao opseg Zemlje</a:t>
            </a:r>
          </a:p>
          <a:p>
            <a:pPr>
              <a:lnSpc>
                <a:spcPct val="120000"/>
              </a:lnSpc>
            </a:pPr>
            <a:r>
              <a:rPr lang="hr-HR" dirty="0" err="1" smtClean="0"/>
              <a:t>Eratostenovo</a:t>
            </a:r>
            <a:r>
              <a:rPr lang="hr-HR" dirty="0" smtClean="0"/>
              <a:t> sito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10" y="3419130"/>
            <a:ext cx="4203111" cy="2470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1426722" y="5481731"/>
            <a:ext cx="3352388" cy="127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Prikaz 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</a:rPr>
              <a:t>Eratostenove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 karte tada poznatog 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svijeta</a:t>
            </a: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Euklid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2" y="1825625"/>
            <a:ext cx="5049501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/>
              <a:t>„otac geometrije”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proučavao teoriju brojeva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algoritam za pronalaženje najvećeg zajedničkog djelitelja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4" y="1433383"/>
            <a:ext cx="2426968" cy="4200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91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Epikur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2" y="1825625"/>
            <a:ext cx="5692053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/>
              <a:t>filozof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filozofska škola „Vrt” u Ateni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vjeruje u postojanje bogova, ali smatra da se oni ne miješaju u život ljudi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ne vjeruje u ideju života poslije smrti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239" y="2020203"/>
            <a:ext cx="2083111" cy="366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Novo doba umjetnosti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9493" y="2204566"/>
            <a:ext cx="6886539" cy="344659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/>
              <a:t>umjetnike </a:t>
            </a:r>
            <a:r>
              <a:rPr lang="hr-HR" b="1" dirty="0" smtClean="0"/>
              <a:t>sponzoriraju</a:t>
            </a:r>
            <a:r>
              <a:rPr lang="hr-HR" dirty="0" smtClean="0"/>
              <a:t> vladari i bogati pojedinci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kuće i vrtove opremaju freskama, mozaicima, luksuznim predmetima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uz kopiranje dotadašnjih stilova uvode se </a:t>
            </a:r>
            <a:r>
              <a:rPr lang="hr-HR" b="1" dirty="0" smtClean="0"/>
              <a:t>inovacije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6264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2" y="840259"/>
            <a:ext cx="7633607" cy="336927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b="1" dirty="0" smtClean="0"/>
              <a:t>sekularizacija</a:t>
            </a:r>
            <a:r>
              <a:rPr lang="hr-HR" dirty="0" smtClean="0"/>
              <a:t> religije – bogovi i boginje se prikazuju „ljudskije”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motivi djece, staraca, običnih ljudi, Afrikanaca...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u kiparstvu se teži </a:t>
            </a:r>
            <a:r>
              <a:rPr lang="hr-HR" b="1" dirty="0" smtClean="0"/>
              <a:t>realnom</a:t>
            </a:r>
            <a:r>
              <a:rPr lang="hr-HR" dirty="0" smtClean="0"/>
              <a:t> prikazivanju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513" y="3497782"/>
            <a:ext cx="5273358" cy="2682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253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2" y="873212"/>
            <a:ext cx="7633607" cy="209241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/>
              <a:t>arhitektura – grandioznost, gubi se dorska jednostavnost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veliča se vladar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432" y="2554408"/>
            <a:ext cx="5040917" cy="346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Laookontova</a:t>
            </a:r>
            <a:r>
              <a:rPr lang="hr-HR" dirty="0" smtClean="0"/>
              <a:t> grupa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3" y="1754659"/>
            <a:ext cx="4835316" cy="442230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/>
              <a:t>skulptura od jednog bloka mramora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izložena u Vatikanskim muzejima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prikazuje trojanskog svećenika </a:t>
            </a:r>
            <a:r>
              <a:rPr lang="hr-HR" dirty="0" err="1" smtClean="0"/>
              <a:t>Laokoonta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030" y="1690689"/>
            <a:ext cx="3564490" cy="41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Nika sa </a:t>
            </a:r>
            <a:r>
              <a:rPr lang="hr-HR"/>
              <a:t>S</a:t>
            </a:r>
            <a:r>
              <a:rPr lang="hr-HR" smtClean="0"/>
              <a:t>amotrake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2" y="1825625"/>
            <a:ext cx="5362539" cy="435133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/>
              <a:t>prikaz krilate božice Nike (Pobjeda)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vrhunsko djelo helenističke skulpture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očuvana kao original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izložena u </a:t>
            </a:r>
            <a:r>
              <a:rPr lang="hr-HR" dirty="0" err="1" smtClean="0"/>
              <a:t>Louvreu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99" y="1575359"/>
            <a:ext cx="2883148" cy="414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6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584020"/>
          </a:xfrm>
        </p:spPr>
        <p:txBody>
          <a:bodyPr/>
          <a:lstStyle/>
          <a:p>
            <a:r>
              <a:rPr lang="hr-H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Kulturna raznolikost u doba helenizma 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84251" y="2805928"/>
            <a:ext cx="5823857" cy="319121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/>
              <a:t>heterogenost stanovništva helenističkih kraljevina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Grci i Makedonci naseljavaju kraljevine </a:t>
            </a:r>
            <a:r>
              <a:rPr lang="hr-HR" dirty="0" smtClean="0">
                <a:sym typeface="Wingdings" panose="05000000000000000000" pitchFamily="2" charset="2"/>
              </a:rPr>
              <a:t> prodire </a:t>
            </a:r>
            <a:r>
              <a:rPr lang="hr-HR" b="1" dirty="0" smtClean="0">
                <a:sym typeface="Wingdings" panose="05000000000000000000" pitchFamily="2" charset="2"/>
              </a:rPr>
              <a:t>grčka</a:t>
            </a:r>
            <a:r>
              <a:rPr lang="hr-HR" dirty="0" smtClean="0">
                <a:sym typeface="Wingdings" panose="05000000000000000000" pitchFamily="2" charset="2"/>
              </a:rPr>
              <a:t> kultura i jezik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610" y="1462216"/>
            <a:ext cx="3029665" cy="301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2" y="1227439"/>
            <a:ext cx="7633607" cy="2743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r-HR" dirty="0" smtClean="0">
                <a:sym typeface="Wingdings" panose="05000000000000000000" pitchFamily="2" charset="2"/>
              </a:rPr>
              <a:t>makedonski vladari kraljevina preuzimaju lokalne običaje – miješanje kultura – </a:t>
            </a:r>
            <a:r>
              <a:rPr lang="hr-HR" b="1" dirty="0" smtClean="0">
                <a:sym typeface="Wingdings" panose="05000000000000000000" pitchFamily="2" charset="2"/>
              </a:rPr>
              <a:t>akulturacija</a:t>
            </a:r>
          </a:p>
          <a:p>
            <a:pPr>
              <a:lnSpc>
                <a:spcPct val="120000"/>
              </a:lnSpc>
            </a:pPr>
            <a:r>
              <a:rPr lang="hr-HR" dirty="0" smtClean="0">
                <a:sym typeface="Wingdings" panose="05000000000000000000" pitchFamily="2" charset="2"/>
              </a:rPr>
              <a:t>promjene prihvaća elita i gradsko stanovništvo</a:t>
            </a:r>
            <a:endParaRPr lang="hr-HR" dirty="0" smtClean="0"/>
          </a:p>
          <a:p>
            <a:pPr>
              <a:lnSpc>
                <a:spcPct val="120000"/>
              </a:lnSpc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33" y="3336627"/>
            <a:ext cx="4179294" cy="3134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960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3" y="714224"/>
            <a:ext cx="6458172" cy="103796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hr-HR" dirty="0" smtClean="0"/>
              <a:t>helenistički vladari – potiču razvoj znanosti i umjetnosti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3472"/>
            <a:ext cx="9144000" cy="4224528"/>
          </a:xfrm>
          <a:prstGeom prst="rect">
            <a:avLst/>
          </a:prstGeom>
        </p:spPr>
      </p:pic>
      <p:sp>
        <p:nvSpPr>
          <p:cNvPr id="7" name="Rezervirano mjesto sadržaja 2"/>
          <p:cNvSpPr txBox="1">
            <a:spLocks/>
          </p:cNvSpPr>
          <p:nvPr/>
        </p:nvSpPr>
        <p:spPr>
          <a:xfrm>
            <a:off x="881742" y="2045952"/>
            <a:ext cx="7809177" cy="58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Akropola u 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</a:rPr>
              <a:t>Pergamu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, rekonstrukcija (Friedrich </a:t>
            </a:r>
            <a:r>
              <a:rPr lang="hr-HR" sz="2400" dirty="0" err="1">
                <a:solidFill>
                  <a:schemeClr val="bg1">
                    <a:lumMod val="50000"/>
                  </a:schemeClr>
                </a:solidFill>
              </a:rPr>
              <a:t>Thierch</a:t>
            </a:r>
            <a:r>
              <a:rPr lang="hr-HR" sz="2400" dirty="0">
                <a:solidFill>
                  <a:schemeClr val="bg1">
                    <a:lumMod val="50000"/>
                  </a:schemeClr>
                </a:solidFill>
              </a:rPr>
              <a:t>, 1882</a:t>
            </a:r>
            <a:r>
              <a:rPr lang="hr-HR" sz="2400" dirty="0" smtClean="0">
                <a:solidFill>
                  <a:schemeClr val="bg1">
                    <a:lumMod val="50000"/>
                  </a:schemeClr>
                </a:solidFill>
              </a:rPr>
              <a:t>.) </a:t>
            </a:r>
            <a:endParaRPr lang="hr-H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11255" y="1268627"/>
            <a:ext cx="6672355" cy="389649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b="1" dirty="0" err="1" smtClean="0"/>
              <a:t>Ptolomejevići</a:t>
            </a:r>
            <a:r>
              <a:rPr lang="hr-HR" dirty="0" smtClean="0"/>
              <a:t> (Egipat) – privlače </a:t>
            </a:r>
            <a:r>
              <a:rPr lang="hr-HR" dirty="0"/>
              <a:t>z</a:t>
            </a:r>
            <a:r>
              <a:rPr lang="hr-HR" dirty="0" smtClean="0"/>
              <a:t>nanstvenike u Aleksandriju</a:t>
            </a:r>
          </a:p>
          <a:p>
            <a:pPr>
              <a:lnSpc>
                <a:spcPct val="120000"/>
              </a:lnSpc>
            </a:pPr>
            <a:r>
              <a:rPr lang="hr-HR" b="1" dirty="0" err="1" smtClean="0"/>
              <a:t>Musaion</a:t>
            </a:r>
            <a:r>
              <a:rPr lang="hr-HR" dirty="0" smtClean="0"/>
              <a:t> – hram posvećen muzama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u okviru njega </a:t>
            </a:r>
            <a:r>
              <a:rPr lang="hr-HR" b="1" dirty="0" smtClean="0"/>
              <a:t>biblioteka</a:t>
            </a:r>
            <a:r>
              <a:rPr lang="hr-HR" dirty="0" smtClean="0"/>
              <a:t> – stotine tisuća svezaka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željeli su sabrati „sve pisano znanje svijeta”</a:t>
            </a:r>
          </a:p>
          <a:p>
            <a:pPr>
              <a:lnSpc>
                <a:spcPct val="12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84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Izumi helenističkog doba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dirty="0" smtClean="0"/>
              <a:t>vrijeme najvećeg </a:t>
            </a:r>
            <a:r>
              <a:rPr lang="hr-HR" b="1" dirty="0"/>
              <a:t>uzleta</a:t>
            </a:r>
            <a:r>
              <a:rPr lang="hr-HR" dirty="0"/>
              <a:t> znanosti u tadašnjoj ljudskoj </a:t>
            </a:r>
            <a:r>
              <a:rPr lang="hr-HR" dirty="0" smtClean="0"/>
              <a:t>povijesti</a:t>
            </a:r>
          </a:p>
          <a:p>
            <a:pPr>
              <a:lnSpc>
                <a:spcPct val="120000"/>
              </a:lnSpc>
            </a:pPr>
            <a:r>
              <a:rPr lang="hr-HR" dirty="0" smtClean="0"/>
              <a:t>posljedica </a:t>
            </a:r>
            <a:r>
              <a:rPr lang="hr-HR" dirty="0"/>
              <a:t>velikog zanimanja za znanstvena </a:t>
            </a:r>
            <a:r>
              <a:rPr lang="hr-HR" dirty="0" smtClean="0"/>
              <a:t>istraživanja </a:t>
            </a:r>
          </a:p>
          <a:p>
            <a:pPr>
              <a:lnSpc>
                <a:spcPct val="120000"/>
              </a:lnSpc>
            </a:pPr>
            <a:r>
              <a:rPr lang="hr-HR" b="1" dirty="0" smtClean="0"/>
              <a:t>poticaj</a:t>
            </a:r>
            <a:r>
              <a:rPr lang="hr-HR" dirty="0" smtClean="0"/>
              <a:t> </a:t>
            </a:r>
            <a:r>
              <a:rPr lang="hr-HR" dirty="0"/>
              <a:t>znanosti </a:t>
            </a:r>
            <a:r>
              <a:rPr lang="hr-HR" dirty="0" smtClean="0"/>
              <a:t>– </a:t>
            </a:r>
            <a:r>
              <a:rPr lang="hr-HR" b="1" dirty="0" smtClean="0"/>
              <a:t>praktična primjena </a:t>
            </a:r>
            <a:r>
              <a:rPr lang="hr-HR" dirty="0" smtClean="0"/>
              <a:t>znanstvenih </a:t>
            </a:r>
            <a:r>
              <a:rPr lang="hr-HR" dirty="0"/>
              <a:t>rješenja </a:t>
            </a:r>
            <a:r>
              <a:rPr lang="hr-HR" dirty="0" smtClean="0"/>
              <a:t>– vojne i </a:t>
            </a:r>
            <a:r>
              <a:rPr lang="hr-HR" dirty="0"/>
              <a:t>ratne </a:t>
            </a:r>
            <a:r>
              <a:rPr lang="hr-HR" dirty="0" smtClean="0"/>
              <a:t>potrebe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64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1742" y="1425146"/>
            <a:ext cx="7633607" cy="475181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dirty="0"/>
              <a:t>n</a:t>
            </a:r>
            <a:r>
              <a:rPr lang="hr-HR" dirty="0" smtClean="0"/>
              <a:t>ajpopularnije znanosti –</a:t>
            </a:r>
          </a:p>
          <a:p>
            <a:pPr marL="0" indent="0">
              <a:lnSpc>
                <a:spcPct val="120000"/>
              </a:lnSpc>
              <a:buNone/>
            </a:pPr>
            <a:endParaRPr lang="hr-HR" dirty="0" smtClean="0"/>
          </a:p>
          <a:p>
            <a:pPr lvl="1">
              <a:lnSpc>
                <a:spcPct val="120000"/>
              </a:lnSpc>
            </a:pPr>
            <a:r>
              <a:rPr lang="hr-HR" dirty="0" smtClean="0"/>
              <a:t>astronomija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matematika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geografija 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medicina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fizika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59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2314" y="757881"/>
            <a:ext cx="7463188" cy="55028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b="1" dirty="0" smtClean="0"/>
              <a:t>Astronomija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Zemlja se okreće oko Sunca (nije široko prihvaćeno)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konstruiran </a:t>
            </a:r>
            <a:r>
              <a:rPr lang="hr-HR" dirty="0" err="1" smtClean="0"/>
              <a:t>astrolab</a:t>
            </a:r>
            <a:endParaRPr lang="hr-HR" dirty="0" smtClean="0"/>
          </a:p>
          <a:p>
            <a:pPr lvl="1">
              <a:lnSpc>
                <a:spcPct val="120000"/>
              </a:lnSpc>
            </a:pPr>
            <a:r>
              <a:rPr lang="hr-HR" dirty="0" smtClean="0"/>
              <a:t>utvrđena udaljenost Mjeseca od Zemlje</a:t>
            </a:r>
          </a:p>
          <a:p>
            <a:pPr>
              <a:lnSpc>
                <a:spcPct val="120000"/>
              </a:lnSpc>
            </a:pPr>
            <a:r>
              <a:rPr lang="hr-HR" b="1" dirty="0" smtClean="0"/>
              <a:t>Medicina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opažanje, testiranje i eksperimentiranje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otkrivena važnost pulsa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utvrđeno da arterije nose krv, ne i zrak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otkriveni srčani zalisci</a:t>
            </a:r>
          </a:p>
          <a:p>
            <a:pPr>
              <a:lnSpc>
                <a:spcPct val="120000"/>
              </a:lnSpc>
            </a:pPr>
            <a:endParaRPr lang="hr-HR" dirty="0" smtClean="0"/>
          </a:p>
          <a:p>
            <a:pPr>
              <a:lnSpc>
                <a:spcPct val="12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64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2314" y="757881"/>
            <a:ext cx="7463188" cy="55028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b="1" dirty="0" smtClean="0"/>
              <a:t>Fizika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grana filozofije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od Arhimeda postaje eksperimentalna znanost</a:t>
            </a:r>
          </a:p>
          <a:p>
            <a:pPr>
              <a:lnSpc>
                <a:spcPct val="120000"/>
              </a:lnSpc>
            </a:pPr>
            <a:r>
              <a:rPr lang="hr-HR" b="1" dirty="0" smtClean="0"/>
              <a:t>Arhimed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uzgon u vodi – Arhimedov zakon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princip poluge, kolotura i vijka</a:t>
            </a:r>
          </a:p>
          <a:p>
            <a:pPr lvl="1">
              <a:lnSpc>
                <a:spcPct val="120000"/>
              </a:lnSpc>
            </a:pPr>
            <a:r>
              <a:rPr lang="hr-HR" dirty="0" smtClean="0"/>
              <a:t>leće kojima se može izazvati požar</a:t>
            </a:r>
          </a:p>
          <a:p>
            <a:pPr>
              <a:lnSpc>
                <a:spcPct val="120000"/>
              </a:lnSpc>
            </a:pPr>
            <a:endParaRPr lang="hr-HR" dirty="0" smtClean="0"/>
          </a:p>
          <a:p>
            <a:pPr>
              <a:lnSpc>
                <a:spcPct val="120000"/>
              </a:lnSpc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87" y="2842053"/>
            <a:ext cx="2299821" cy="304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 ČOVJEK I NJEGOVI POČETCI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ČOVJEK I NJEGOVI POČETCI</Template>
  <TotalTime>144</TotalTime>
  <Words>384</Words>
  <Application>Microsoft Office PowerPoint</Application>
  <PresentationFormat>Prikaz na zaslonu (4:3)</PresentationFormat>
  <Paragraphs>79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1. ČOVJEK I NJEGOVI POČETCI</vt:lpstr>
      <vt:lpstr>III. SVIJET STARIH GRKA</vt:lpstr>
      <vt:lpstr>Kulturna raznolikost u doba helenizma </vt:lpstr>
      <vt:lpstr>PowerPointova prezentacija</vt:lpstr>
      <vt:lpstr>PowerPointova prezentacija</vt:lpstr>
      <vt:lpstr>PowerPointova prezentacija</vt:lpstr>
      <vt:lpstr>Izumi helenističkog doba</vt:lpstr>
      <vt:lpstr>PowerPointova prezentacija</vt:lpstr>
      <vt:lpstr>PowerPointova prezentacija</vt:lpstr>
      <vt:lpstr>PowerPointova prezentacija</vt:lpstr>
      <vt:lpstr>Heron</vt:lpstr>
      <vt:lpstr>Eratosten</vt:lpstr>
      <vt:lpstr>Euklid</vt:lpstr>
      <vt:lpstr>Epikur</vt:lpstr>
      <vt:lpstr>Novo doba umjetnosti </vt:lpstr>
      <vt:lpstr>PowerPointova prezentacija</vt:lpstr>
      <vt:lpstr>PowerPointova prezentacija</vt:lpstr>
      <vt:lpstr>Laookontova grupa</vt:lpstr>
      <vt:lpstr>Nika sa Samotrake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OD PRVIH LJUDI DO PRVE CIVILIZACIJE</dc:title>
  <dc:creator>Finek</dc:creator>
  <cp:lastModifiedBy>Windows korisnik</cp:lastModifiedBy>
  <cp:revision>26</cp:revision>
  <dcterms:created xsi:type="dcterms:W3CDTF">2019-07-16T09:44:28Z</dcterms:created>
  <dcterms:modified xsi:type="dcterms:W3CDTF">2019-12-17T07:28:22Z</dcterms:modified>
</cp:coreProperties>
</file>