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sldIdLst>
    <p:sldId id="256" r:id="rId2"/>
    <p:sldId id="257" r:id="rId3"/>
    <p:sldId id="258" r:id="rId4"/>
    <p:sldId id="259" r:id="rId5"/>
    <p:sldId id="260" r:id="rId6"/>
    <p:sldId id="261" r:id="rId7"/>
    <p:sldId id="265" r:id="rId8"/>
    <p:sldId id="266" r:id="rId9"/>
    <p:sldId id="263" r:id="rId10"/>
    <p:sldId id="264" r:id="rId11"/>
    <p:sldId id="275" r:id="rId12"/>
    <p:sldId id="277" r:id="rId13"/>
    <p:sldId id="278" r:id="rId14"/>
    <p:sldId id="267" r:id="rId15"/>
    <p:sldId id="271" r:id="rId16"/>
    <p:sldId id="272" r:id="rId17"/>
    <p:sldId id="273" r:id="rId18"/>
    <p:sldId id="268" r:id="rId19"/>
    <p:sldId id="270"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50A39-DBEB-73AF-261D-73FB437F7351}" v="3136" dt="2021-06-06T10:54:14.402"/>
    <p1510:client id="{6AA51E15-FF94-7724-0619-2913E3AB0710}" v="11" dt="2021-06-06T12:42:32.257"/>
    <p1510:client id="{996AD105-830B-B1A1-B8BC-466025EE7F98}" v="1474" dt="2021-06-06T12:29:02.877"/>
    <p1510:client id="{9AB2F9AA-D017-6FC5-210A-CC42CED85195}" v="494" dt="2021-06-06T12:25:25.307"/>
    <p1510:client id="{A46CFB5D-D2FA-ECC5-A4E8-0E350231382B}" v="160" dt="2021-06-06T13:04:32.125"/>
    <p1510:client id="{C1C708F5-806A-A769-8D00-6115964FAEF6}" v="39" dt="2021-06-06T11:39:24.739"/>
    <p1510:client id="{D58FF4D9-0C3C-1D02-B88B-571E6C3B67EB}" v="58" dt="2021-06-06T12:50:40.523"/>
    <p1510:client id="{E267A261-E03D-D98B-BFD7-8BC0F478E797}" v="831" dt="2021-06-06T14:40:02.341"/>
    <p1510:client id="{E5CDE9BC-956C-4A09-8EFB-24F4588BBC05}" v="147" dt="2021-06-06T09:30:32.744"/>
    <p1510:client id="{F550009F-864B-22E9-6D7A-D08C25FDB4A9}" v="148" dt="2021-06-06T12:19:15.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FDCC23-9AC8-4D61-AD5F-52D3B5918092}" type="doc">
      <dgm:prSet loTypeId="urn:microsoft.com/office/officeart/2016/7/layout/LinearBlockProcessNumbered" loCatId="process" qsTypeId="urn:microsoft.com/office/officeart/2005/8/quickstyle/simple1" qsCatId="simple" csTypeId="urn:microsoft.com/office/officeart/2005/8/colors/colorful5" csCatId="colorful"/>
      <dgm:spPr/>
      <dgm:t>
        <a:bodyPr/>
        <a:lstStyle/>
        <a:p>
          <a:endParaRPr lang="en-US"/>
        </a:p>
      </dgm:t>
    </dgm:pt>
    <dgm:pt modelId="{7DF99048-7EA5-469A-8E9D-1F93FBD787E6}">
      <dgm:prSet/>
      <dgm:spPr/>
      <dgm:t>
        <a:bodyPr/>
        <a:lstStyle/>
        <a:p>
          <a:r>
            <a:rPr lang="en-US"/>
            <a:t>događaji ili situacije koje izazivaju stres</a:t>
          </a:r>
        </a:p>
      </dgm:t>
    </dgm:pt>
    <dgm:pt modelId="{E78B030F-8E26-4E09-B54D-E79A72847DAC}" type="parTrans" cxnId="{59566FF6-96A2-48E0-9450-61E3231012B7}">
      <dgm:prSet/>
      <dgm:spPr/>
      <dgm:t>
        <a:bodyPr/>
        <a:lstStyle/>
        <a:p>
          <a:endParaRPr lang="en-US"/>
        </a:p>
      </dgm:t>
    </dgm:pt>
    <dgm:pt modelId="{E4B26792-4ED6-48BF-927C-D5B42B1C64CF}" type="sibTrans" cxnId="{59566FF6-96A2-48E0-9450-61E3231012B7}">
      <dgm:prSet phldrT="01" phldr="0"/>
      <dgm:spPr/>
      <dgm:t>
        <a:bodyPr/>
        <a:lstStyle/>
        <a:p>
          <a:r>
            <a:rPr lang="en-US"/>
            <a:t>01</a:t>
          </a:r>
        </a:p>
      </dgm:t>
    </dgm:pt>
    <dgm:pt modelId="{81AE90B2-CBF2-4DD2-B9C4-66109749462F}">
      <dgm:prSet/>
      <dgm:spPr/>
      <dgm:t>
        <a:bodyPr/>
        <a:lstStyle/>
        <a:p>
          <a:r>
            <a:rPr lang="en-US"/>
            <a:t>mogu biti:</a:t>
          </a:r>
        </a:p>
      </dgm:t>
    </dgm:pt>
    <dgm:pt modelId="{78444DF4-7C37-4813-A029-07382484DA3A}" type="parTrans" cxnId="{6D7749FE-614B-429F-8B28-1BDEFEDE059E}">
      <dgm:prSet/>
      <dgm:spPr/>
      <dgm:t>
        <a:bodyPr/>
        <a:lstStyle/>
        <a:p>
          <a:endParaRPr lang="en-US"/>
        </a:p>
      </dgm:t>
    </dgm:pt>
    <dgm:pt modelId="{0F8547E9-01B0-4400-8B12-0844FC3944C7}" type="sibTrans" cxnId="{6D7749FE-614B-429F-8B28-1BDEFEDE059E}">
      <dgm:prSet phldrT="02" phldr="0"/>
      <dgm:spPr/>
      <dgm:t>
        <a:bodyPr/>
        <a:lstStyle/>
        <a:p>
          <a:r>
            <a:rPr lang="en-US"/>
            <a:t>02</a:t>
          </a:r>
        </a:p>
      </dgm:t>
    </dgm:pt>
    <dgm:pt modelId="{7AB24270-8B14-4C48-B202-9B74B0B4CA86}">
      <dgm:prSet/>
      <dgm:spPr/>
      <dgm:t>
        <a:bodyPr/>
        <a:lstStyle/>
        <a:p>
          <a:r>
            <a:rPr lang="en-US"/>
            <a:t>SVAKODNEVNI (obiteljske prepirke) </a:t>
          </a:r>
        </a:p>
      </dgm:t>
    </dgm:pt>
    <dgm:pt modelId="{34B231E7-F1DC-4147-A7A6-8592DC117127}" type="parTrans" cxnId="{8E850A15-38E6-4354-8B8A-3591CEB9681A}">
      <dgm:prSet/>
      <dgm:spPr/>
      <dgm:t>
        <a:bodyPr/>
        <a:lstStyle/>
        <a:p>
          <a:endParaRPr lang="en-US"/>
        </a:p>
      </dgm:t>
    </dgm:pt>
    <dgm:pt modelId="{042C5A3A-8F22-435D-A4AC-0022A394706F}" type="sibTrans" cxnId="{8E850A15-38E6-4354-8B8A-3591CEB9681A}">
      <dgm:prSet/>
      <dgm:spPr/>
      <dgm:t>
        <a:bodyPr/>
        <a:lstStyle/>
        <a:p>
          <a:endParaRPr lang="en-US"/>
        </a:p>
      </dgm:t>
    </dgm:pt>
    <dgm:pt modelId="{7B438084-4F0F-4C0A-9766-4DAE626C2EE9}">
      <dgm:prSet/>
      <dgm:spPr/>
      <dgm:t>
        <a:bodyPr/>
        <a:lstStyle/>
        <a:p>
          <a:r>
            <a:rPr lang="en-US"/>
            <a:t>VELIKI ŽIVOTNI (smrt bliske osobe, razvod...)</a:t>
          </a:r>
        </a:p>
      </dgm:t>
    </dgm:pt>
    <dgm:pt modelId="{63F46C70-CDDB-4F71-B64D-833079E6FE0D}" type="parTrans" cxnId="{03AA287A-0DF1-410B-A76F-72613767FF17}">
      <dgm:prSet/>
      <dgm:spPr/>
      <dgm:t>
        <a:bodyPr/>
        <a:lstStyle/>
        <a:p>
          <a:endParaRPr lang="en-US"/>
        </a:p>
      </dgm:t>
    </dgm:pt>
    <dgm:pt modelId="{C1D38104-9493-4664-809E-E4CDA5FC97D1}" type="sibTrans" cxnId="{03AA287A-0DF1-410B-A76F-72613767FF17}">
      <dgm:prSet/>
      <dgm:spPr/>
      <dgm:t>
        <a:bodyPr/>
        <a:lstStyle/>
        <a:p>
          <a:endParaRPr lang="en-US"/>
        </a:p>
      </dgm:t>
    </dgm:pt>
    <dgm:pt modelId="{01990BF7-705D-4769-8892-699256EB0141}" type="pres">
      <dgm:prSet presAssocID="{27FDCC23-9AC8-4D61-AD5F-52D3B5918092}" presName="Name0" presStyleCnt="0">
        <dgm:presLayoutVars>
          <dgm:animLvl val="lvl"/>
          <dgm:resizeHandles val="exact"/>
        </dgm:presLayoutVars>
      </dgm:prSet>
      <dgm:spPr/>
    </dgm:pt>
    <dgm:pt modelId="{475295A6-50D8-4556-A5AA-3B841F2BAB3C}" type="pres">
      <dgm:prSet presAssocID="{7DF99048-7EA5-469A-8E9D-1F93FBD787E6}" presName="compositeNode" presStyleCnt="0">
        <dgm:presLayoutVars>
          <dgm:bulletEnabled val="1"/>
        </dgm:presLayoutVars>
      </dgm:prSet>
      <dgm:spPr/>
    </dgm:pt>
    <dgm:pt modelId="{EAF28314-4613-4845-A02D-A2BA55ABF718}" type="pres">
      <dgm:prSet presAssocID="{7DF99048-7EA5-469A-8E9D-1F93FBD787E6}" presName="bgRect" presStyleLbl="alignNode1" presStyleIdx="0" presStyleCnt="2"/>
      <dgm:spPr/>
    </dgm:pt>
    <dgm:pt modelId="{71FD19C8-EA7D-4592-9906-565DC64C2FF6}" type="pres">
      <dgm:prSet presAssocID="{E4B26792-4ED6-48BF-927C-D5B42B1C64CF}" presName="sibTransNodeRect" presStyleLbl="alignNode1" presStyleIdx="0" presStyleCnt="2">
        <dgm:presLayoutVars>
          <dgm:chMax val="0"/>
          <dgm:bulletEnabled val="1"/>
        </dgm:presLayoutVars>
      </dgm:prSet>
      <dgm:spPr/>
    </dgm:pt>
    <dgm:pt modelId="{EE9B82F5-7FE2-4F75-BEEC-8C40160A8792}" type="pres">
      <dgm:prSet presAssocID="{7DF99048-7EA5-469A-8E9D-1F93FBD787E6}" presName="nodeRect" presStyleLbl="alignNode1" presStyleIdx="0" presStyleCnt="2">
        <dgm:presLayoutVars>
          <dgm:bulletEnabled val="1"/>
        </dgm:presLayoutVars>
      </dgm:prSet>
      <dgm:spPr/>
    </dgm:pt>
    <dgm:pt modelId="{D616EB0D-EB87-45AB-9654-499D5499F7A8}" type="pres">
      <dgm:prSet presAssocID="{E4B26792-4ED6-48BF-927C-D5B42B1C64CF}" presName="sibTrans" presStyleCnt="0"/>
      <dgm:spPr/>
    </dgm:pt>
    <dgm:pt modelId="{C4423CE3-AF3A-417E-8595-75A5D1D99CB0}" type="pres">
      <dgm:prSet presAssocID="{81AE90B2-CBF2-4DD2-B9C4-66109749462F}" presName="compositeNode" presStyleCnt="0">
        <dgm:presLayoutVars>
          <dgm:bulletEnabled val="1"/>
        </dgm:presLayoutVars>
      </dgm:prSet>
      <dgm:spPr/>
    </dgm:pt>
    <dgm:pt modelId="{45D302E6-A66E-43F3-81F9-DC842ABA6F2D}" type="pres">
      <dgm:prSet presAssocID="{81AE90B2-CBF2-4DD2-B9C4-66109749462F}" presName="bgRect" presStyleLbl="alignNode1" presStyleIdx="1" presStyleCnt="2"/>
      <dgm:spPr/>
    </dgm:pt>
    <dgm:pt modelId="{9B3627CD-80D6-46F4-AC3B-96B5A5729D5A}" type="pres">
      <dgm:prSet presAssocID="{0F8547E9-01B0-4400-8B12-0844FC3944C7}" presName="sibTransNodeRect" presStyleLbl="alignNode1" presStyleIdx="1" presStyleCnt="2">
        <dgm:presLayoutVars>
          <dgm:chMax val="0"/>
          <dgm:bulletEnabled val="1"/>
        </dgm:presLayoutVars>
      </dgm:prSet>
      <dgm:spPr/>
    </dgm:pt>
    <dgm:pt modelId="{A904942C-D909-4F6D-849B-B70511EC2E93}" type="pres">
      <dgm:prSet presAssocID="{81AE90B2-CBF2-4DD2-B9C4-66109749462F}" presName="nodeRect" presStyleLbl="alignNode1" presStyleIdx="1" presStyleCnt="2">
        <dgm:presLayoutVars>
          <dgm:bulletEnabled val="1"/>
        </dgm:presLayoutVars>
      </dgm:prSet>
      <dgm:spPr/>
    </dgm:pt>
  </dgm:ptLst>
  <dgm:cxnLst>
    <dgm:cxn modelId="{8E850A15-38E6-4354-8B8A-3591CEB9681A}" srcId="{81AE90B2-CBF2-4DD2-B9C4-66109749462F}" destId="{7AB24270-8B14-4C48-B202-9B74B0B4CA86}" srcOrd="0" destOrd="0" parTransId="{34B231E7-F1DC-4147-A7A6-8592DC117127}" sibTransId="{042C5A3A-8F22-435D-A4AC-0022A394706F}"/>
    <dgm:cxn modelId="{BF627C60-0950-4EB5-9DBE-601E39C23EC7}" type="presOf" srcId="{81AE90B2-CBF2-4DD2-B9C4-66109749462F}" destId="{A904942C-D909-4F6D-849B-B70511EC2E93}" srcOrd="1" destOrd="0" presId="urn:microsoft.com/office/officeart/2016/7/layout/LinearBlockProcessNumbered"/>
    <dgm:cxn modelId="{C8441F4D-F3A8-4ECB-8FFF-BD46A4A7156E}" type="presOf" srcId="{7DF99048-7EA5-469A-8E9D-1F93FBD787E6}" destId="{EE9B82F5-7FE2-4F75-BEEC-8C40160A8792}" srcOrd="1" destOrd="0" presId="urn:microsoft.com/office/officeart/2016/7/layout/LinearBlockProcessNumbered"/>
    <dgm:cxn modelId="{FA8E5A57-95E7-44AB-B77C-93A33109B1FB}" type="presOf" srcId="{7AB24270-8B14-4C48-B202-9B74B0B4CA86}" destId="{A904942C-D909-4F6D-849B-B70511EC2E93}" srcOrd="0" destOrd="1" presId="urn:microsoft.com/office/officeart/2016/7/layout/LinearBlockProcessNumbered"/>
    <dgm:cxn modelId="{03AA287A-0DF1-410B-A76F-72613767FF17}" srcId="{81AE90B2-CBF2-4DD2-B9C4-66109749462F}" destId="{7B438084-4F0F-4C0A-9766-4DAE626C2EE9}" srcOrd="1" destOrd="0" parTransId="{63F46C70-CDDB-4F71-B64D-833079E6FE0D}" sibTransId="{C1D38104-9493-4664-809E-E4CDA5FC97D1}"/>
    <dgm:cxn modelId="{6B47257E-113F-4AC3-A0A9-F3CA9AFA4955}" type="presOf" srcId="{7DF99048-7EA5-469A-8E9D-1F93FBD787E6}" destId="{EAF28314-4613-4845-A02D-A2BA55ABF718}" srcOrd="0" destOrd="0" presId="urn:microsoft.com/office/officeart/2016/7/layout/LinearBlockProcessNumbered"/>
    <dgm:cxn modelId="{E90AE382-22DD-4643-806D-42B1913CB42F}" type="presOf" srcId="{E4B26792-4ED6-48BF-927C-D5B42B1C64CF}" destId="{71FD19C8-EA7D-4592-9906-565DC64C2FF6}" srcOrd="0" destOrd="0" presId="urn:microsoft.com/office/officeart/2016/7/layout/LinearBlockProcessNumbered"/>
    <dgm:cxn modelId="{2D4D128E-EBC7-45CE-84BB-1A1860FC9D69}" type="presOf" srcId="{27FDCC23-9AC8-4D61-AD5F-52D3B5918092}" destId="{01990BF7-705D-4769-8892-699256EB0141}" srcOrd="0" destOrd="0" presId="urn:microsoft.com/office/officeart/2016/7/layout/LinearBlockProcessNumbered"/>
    <dgm:cxn modelId="{B92E838F-5604-43E3-9361-461ED404622E}" type="presOf" srcId="{81AE90B2-CBF2-4DD2-B9C4-66109749462F}" destId="{45D302E6-A66E-43F3-81F9-DC842ABA6F2D}" srcOrd="0" destOrd="0" presId="urn:microsoft.com/office/officeart/2016/7/layout/LinearBlockProcessNumbered"/>
    <dgm:cxn modelId="{CC5F0891-C40B-4A6A-B3C3-1F956C518824}" type="presOf" srcId="{7B438084-4F0F-4C0A-9766-4DAE626C2EE9}" destId="{A904942C-D909-4F6D-849B-B70511EC2E93}" srcOrd="0" destOrd="2" presId="urn:microsoft.com/office/officeart/2016/7/layout/LinearBlockProcessNumbered"/>
    <dgm:cxn modelId="{59566FF6-96A2-48E0-9450-61E3231012B7}" srcId="{27FDCC23-9AC8-4D61-AD5F-52D3B5918092}" destId="{7DF99048-7EA5-469A-8E9D-1F93FBD787E6}" srcOrd="0" destOrd="0" parTransId="{E78B030F-8E26-4E09-B54D-E79A72847DAC}" sibTransId="{E4B26792-4ED6-48BF-927C-D5B42B1C64CF}"/>
    <dgm:cxn modelId="{95A456F6-AC39-44E7-9798-D15158D0A300}" type="presOf" srcId="{0F8547E9-01B0-4400-8B12-0844FC3944C7}" destId="{9B3627CD-80D6-46F4-AC3B-96B5A5729D5A}" srcOrd="0" destOrd="0" presId="urn:microsoft.com/office/officeart/2016/7/layout/LinearBlockProcessNumbered"/>
    <dgm:cxn modelId="{6D7749FE-614B-429F-8B28-1BDEFEDE059E}" srcId="{27FDCC23-9AC8-4D61-AD5F-52D3B5918092}" destId="{81AE90B2-CBF2-4DD2-B9C4-66109749462F}" srcOrd="1" destOrd="0" parTransId="{78444DF4-7C37-4813-A029-07382484DA3A}" sibTransId="{0F8547E9-01B0-4400-8B12-0844FC3944C7}"/>
    <dgm:cxn modelId="{771CAB19-2493-471C-8A22-BAFF17818D28}" type="presParOf" srcId="{01990BF7-705D-4769-8892-699256EB0141}" destId="{475295A6-50D8-4556-A5AA-3B841F2BAB3C}" srcOrd="0" destOrd="0" presId="urn:microsoft.com/office/officeart/2016/7/layout/LinearBlockProcessNumbered"/>
    <dgm:cxn modelId="{0A7CC7F0-992C-4B3D-9CA8-8ABE19EE36E7}" type="presParOf" srcId="{475295A6-50D8-4556-A5AA-3B841F2BAB3C}" destId="{EAF28314-4613-4845-A02D-A2BA55ABF718}" srcOrd="0" destOrd="0" presId="urn:microsoft.com/office/officeart/2016/7/layout/LinearBlockProcessNumbered"/>
    <dgm:cxn modelId="{753149CC-E067-4DAC-8004-6809F2FC01D4}" type="presParOf" srcId="{475295A6-50D8-4556-A5AA-3B841F2BAB3C}" destId="{71FD19C8-EA7D-4592-9906-565DC64C2FF6}" srcOrd="1" destOrd="0" presId="urn:microsoft.com/office/officeart/2016/7/layout/LinearBlockProcessNumbered"/>
    <dgm:cxn modelId="{AD62F244-9430-422D-90EC-3882AA6FBE09}" type="presParOf" srcId="{475295A6-50D8-4556-A5AA-3B841F2BAB3C}" destId="{EE9B82F5-7FE2-4F75-BEEC-8C40160A8792}" srcOrd="2" destOrd="0" presId="urn:microsoft.com/office/officeart/2016/7/layout/LinearBlockProcessNumbered"/>
    <dgm:cxn modelId="{1EC8F678-80A8-4B1A-845F-77597B3FA3AB}" type="presParOf" srcId="{01990BF7-705D-4769-8892-699256EB0141}" destId="{D616EB0D-EB87-45AB-9654-499D5499F7A8}" srcOrd="1" destOrd="0" presId="urn:microsoft.com/office/officeart/2016/7/layout/LinearBlockProcessNumbered"/>
    <dgm:cxn modelId="{CD408469-6F76-45C3-A925-74AA05D0C42A}" type="presParOf" srcId="{01990BF7-705D-4769-8892-699256EB0141}" destId="{C4423CE3-AF3A-417E-8595-75A5D1D99CB0}" srcOrd="2" destOrd="0" presId="urn:microsoft.com/office/officeart/2016/7/layout/LinearBlockProcessNumbered"/>
    <dgm:cxn modelId="{03DC3CF3-3067-4CE8-B2D0-6716B17D8FB8}" type="presParOf" srcId="{C4423CE3-AF3A-417E-8595-75A5D1D99CB0}" destId="{45D302E6-A66E-43F3-81F9-DC842ABA6F2D}" srcOrd="0" destOrd="0" presId="urn:microsoft.com/office/officeart/2016/7/layout/LinearBlockProcessNumbered"/>
    <dgm:cxn modelId="{F46E4B85-5781-46E3-B4C9-A1FBAA406F48}" type="presParOf" srcId="{C4423CE3-AF3A-417E-8595-75A5D1D99CB0}" destId="{9B3627CD-80D6-46F4-AC3B-96B5A5729D5A}" srcOrd="1" destOrd="0" presId="urn:microsoft.com/office/officeart/2016/7/layout/LinearBlockProcessNumbered"/>
    <dgm:cxn modelId="{623D504E-1748-4896-8DFB-31179E6FDC23}" type="presParOf" srcId="{C4423CE3-AF3A-417E-8595-75A5D1D99CB0}" destId="{A904942C-D909-4F6D-849B-B70511EC2E93}"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28314-4613-4845-A02D-A2BA55ABF718}">
      <dsp:nvSpPr>
        <dsp:cNvPr id="0" name=""/>
        <dsp:cNvSpPr/>
      </dsp:nvSpPr>
      <dsp:spPr>
        <a:xfrm>
          <a:off x="3446" y="0"/>
          <a:ext cx="5299546" cy="3814281"/>
        </a:xfrm>
        <a:prstGeom prst="rect">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477" tIns="0" rIns="523477" bIns="330200" numCol="1" spcCol="1270" anchor="t" anchorCtr="0">
          <a:noAutofit/>
        </a:bodyPr>
        <a:lstStyle/>
        <a:p>
          <a:pPr marL="0" lvl="0" indent="0" algn="l" defTabSz="1155700">
            <a:lnSpc>
              <a:spcPct val="90000"/>
            </a:lnSpc>
            <a:spcBef>
              <a:spcPct val="0"/>
            </a:spcBef>
            <a:spcAft>
              <a:spcPct val="35000"/>
            </a:spcAft>
            <a:buNone/>
          </a:pPr>
          <a:r>
            <a:rPr lang="en-US" sz="2600" kern="1200"/>
            <a:t>događaji ili situacije koje izazivaju stres</a:t>
          </a:r>
        </a:p>
      </dsp:txBody>
      <dsp:txXfrm>
        <a:off x="3446" y="1525712"/>
        <a:ext cx="5299546" cy="2288568"/>
      </dsp:txXfrm>
    </dsp:sp>
    <dsp:sp modelId="{71FD19C8-EA7D-4592-9906-565DC64C2FF6}">
      <dsp:nvSpPr>
        <dsp:cNvPr id="0" name=""/>
        <dsp:cNvSpPr/>
      </dsp:nvSpPr>
      <dsp:spPr>
        <a:xfrm>
          <a:off x="3446" y="0"/>
          <a:ext cx="5299546" cy="1525712"/>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23477" tIns="165100" rIns="52347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3446" y="0"/>
        <a:ext cx="5299546" cy="1525712"/>
      </dsp:txXfrm>
    </dsp:sp>
    <dsp:sp modelId="{45D302E6-A66E-43F3-81F9-DC842ABA6F2D}">
      <dsp:nvSpPr>
        <dsp:cNvPr id="0" name=""/>
        <dsp:cNvSpPr/>
      </dsp:nvSpPr>
      <dsp:spPr>
        <a:xfrm>
          <a:off x="5726956" y="0"/>
          <a:ext cx="5299546" cy="3814281"/>
        </a:xfrm>
        <a:prstGeom prst="rect">
          <a:avLst/>
        </a:prstGeom>
        <a:solidFill>
          <a:schemeClr val="accent5">
            <a:hueOff val="4460656"/>
            <a:satOff val="-19740"/>
            <a:lumOff val="-19804"/>
            <a:alphaOff val="0"/>
          </a:schemeClr>
        </a:solidFill>
        <a:ln w="22225" cap="rnd" cmpd="sng" algn="ctr">
          <a:solidFill>
            <a:schemeClr val="accent5">
              <a:hueOff val="4460656"/>
              <a:satOff val="-19740"/>
              <a:lumOff val="-19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477" tIns="0" rIns="523477" bIns="330200" numCol="1" spcCol="1270" anchor="t" anchorCtr="0">
          <a:noAutofit/>
        </a:bodyPr>
        <a:lstStyle/>
        <a:p>
          <a:pPr marL="0" lvl="0" indent="0" algn="l" defTabSz="1155700">
            <a:lnSpc>
              <a:spcPct val="90000"/>
            </a:lnSpc>
            <a:spcBef>
              <a:spcPct val="0"/>
            </a:spcBef>
            <a:spcAft>
              <a:spcPct val="35000"/>
            </a:spcAft>
            <a:buNone/>
          </a:pPr>
          <a:r>
            <a:rPr lang="en-US" sz="2600" kern="1200"/>
            <a:t>mogu biti:</a:t>
          </a:r>
        </a:p>
        <a:p>
          <a:pPr marL="228600" lvl="1" indent="-228600" algn="l" defTabSz="889000">
            <a:lnSpc>
              <a:spcPct val="90000"/>
            </a:lnSpc>
            <a:spcBef>
              <a:spcPct val="0"/>
            </a:spcBef>
            <a:spcAft>
              <a:spcPct val="15000"/>
            </a:spcAft>
            <a:buChar char="•"/>
          </a:pPr>
          <a:r>
            <a:rPr lang="en-US" sz="2000" kern="1200"/>
            <a:t>SVAKODNEVNI (obiteljske prepirke) </a:t>
          </a:r>
        </a:p>
        <a:p>
          <a:pPr marL="228600" lvl="1" indent="-228600" algn="l" defTabSz="889000">
            <a:lnSpc>
              <a:spcPct val="90000"/>
            </a:lnSpc>
            <a:spcBef>
              <a:spcPct val="0"/>
            </a:spcBef>
            <a:spcAft>
              <a:spcPct val="15000"/>
            </a:spcAft>
            <a:buChar char="•"/>
          </a:pPr>
          <a:r>
            <a:rPr lang="en-US" sz="2000" kern="1200"/>
            <a:t>VELIKI ŽIVOTNI (smrt bliske osobe, razvod...)</a:t>
          </a:r>
        </a:p>
      </dsp:txBody>
      <dsp:txXfrm>
        <a:off x="5726956" y="1525712"/>
        <a:ext cx="5299546" cy="2288568"/>
      </dsp:txXfrm>
    </dsp:sp>
    <dsp:sp modelId="{9B3627CD-80D6-46F4-AC3B-96B5A5729D5A}">
      <dsp:nvSpPr>
        <dsp:cNvPr id="0" name=""/>
        <dsp:cNvSpPr/>
      </dsp:nvSpPr>
      <dsp:spPr>
        <a:xfrm>
          <a:off x="5726956" y="0"/>
          <a:ext cx="5299546" cy="1525712"/>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23477" tIns="165100" rIns="52347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5726956" y="0"/>
        <a:ext cx="5299546" cy="152571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6/8/2021</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3897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6/8/2021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72391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6/8/2021</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1542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6/8/2021</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1979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6/8/2021</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13679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6/8/2021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92607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6/8/2021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328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6/8/2021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6509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1281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6/8/2021</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04276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6/8/2021</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912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6/8/2021</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0971713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2" r:id="rId6"/>
    <p:sldLayoutId id="2147483798" r:id="rId7"/>
    <p:sldLayoutId id="2147483799" r:id="rId8"/>
    <p:sldLayoutId id="2147483800" r:id="rId9"/>
    <p:sldLayoutId id="2147483801" r:id="rId10"/>
    <p:sldLayoutId id="2147483803" r:id="rId11"/>
  </p:sldLayoutIdLst>
  <p:hf sldNum="0"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38620" y="863695"/>
            <a:ext cx="3511233" cy="3779995"/>
          </a:xfrm>
        </p:spPr>
        <p:txBody>
          <a:bodyPr anchor="ctr">
            <a:normAutofit/>
          </a:bodyPr>
          <a:lstStyle/>
          <a:p>
            <a:pPr algn="ctr"/>
            <a:r>
              <a:rPr lang="en-US" sz="3300">
                <a:solidFill>
                  <a:schemeClr val="tx1"/>
                </a:solidFill>
                <a:ea typeface="+mj-lt"/>
                <a:cs typeface="+mj-lt"/>
              </a:rPr>
              <a:t>STRES, IZVORI STRESA, NAČINI SUOČAVANJA I POSLJEDICE U ODRASLOJ DOBI </a:t>
            </a:r>
            <a:endParaRPr lang="en-US" sz="3300">
              <a:solidFill>
                <a:schemeClr val="tx1"/>
              </a:solidFill>
            </a:endParaRPr>
          </a:p>
        </p:txBody>
      </p:sp>
      <p:sp>
        <p:nvSpPr>
          <p:cNvPr id="3" name="Subtitle 2"/>
          <p:cNvSpPr>
            <a:spLocks noGrp="1"/>
          </p:cNvSpPr>
          <p:nvPr>
            <p:ph type="subTitle" idx="1"/>
          </p:nvPr>
        </p:nvSpPr>
        <p:spPr>
          <a:xfrm>
            <a:off x="638621" y="4739780"/>
            <a:ext cx="3511233" cy="1147054"/>
          </a:xfrm>
        </p:spPr>
        <p:txBody>
          <a:bodyPr vert="horz" lIns="91440" tIns="45720" rIns="91440" bIns="45720" rtlCol="0" anchor="t">
            <a:normAutofit/>
          </a:bodyPr>
          <a:lstStyle/>
          <a:p>
            <a:r>
              <a:rPr lang="en-US" sz="2200">
                <a:cs typeface="Calibri"/>
              </a:rPr>
              <a:t>ISTRAŽIVANJE 3.A RAZREDA</a:t>
            </a:r>
            <a:endParaRPr lang="en-US" sz="2200"/>
          </a:p>
        </p:txBody>
      </p:sp>
      <p:sp>
        <p:nvSpPr>
          <p:cNvPr id="46" name="Rectangle 45">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81B2BD1A-2E58-4400-BF41-064DD5072E54}"/>
              </a:ext>
            </a:extLst>
          </p:cNvPr>
          <p:cNvPicPr>
            <a:picLocks noChangeAspect="1"/>
          </p:cNvPicPr>
          <p:nvPr/>
        </p:nvPicPr>
        <p:blipFill rotWithShape="1">
          <a:blip r:embed="rId4"/>
          <a:srcRect l="5336" r="27344" b="1"/>
          <a:stretch/>
        </p:blipFill>
        <p:spPr>
          <a:xfrm>
            <a:off x="4654295" y="10"/>
            <a:ext cx="7537705" cy="6857990"/>
          </a:xfrm>
          <a:prstGeom prst="rect">
            <a:avLst/>
          </a:prstGeom>
        </p:spPr>
      </p:pic>
      <p:pic>
        <p:nvPicPr>
          <p:cNvPr id="6" name="Audiozapis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367"/>
    </mc:Choice>
    <mc:Fallback xmlns="">
      <p:transition spd="slow" advTm="1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B6A9CDE-E9C1-432F-82B0-F4D4652AFCD8}"/>
              </a:ext>
            </a:extLst>
          </p:cNvPr>
          <p:cNvSpPr>
            <a:spLocks noGrp="1"/>
          </p:cNvSpPr>
          <p:nvPr>
            <p:ph type="title"/>
          </p:nvPr>
        </p:nvSpPr>
        <p:spPr>
          <a:xfrm>
            <a:off x="672280" y="944752"/>
            <a:ext cx="3259016" cy="1462692"/>
          </a:xfrm>
        </p:spPr>
        <p:txBody>
          <a:bodyPr vert="horz" lIns="91440" tIns="45720" rIns="91440" bIns="45720" rtlCol="0" anchor="b">
            <a:normAutofit/>
          </a:bodyPr>
          <a:lstStyle/>
          <a:p>
            <a:pPr>
              <a:lnSpc>
                <a:spcPct val="90000"/>
              </a:lnSpc>
            </a:pPr>
            <a:r>
              <a:rPr lang="en-US" sz="2000" b="1" kern="1200" cap="all">
                <a:solidFill>
                  <a:srgbClr val="FFFFFF"/>
                </a:solidFill>
                <a:latin typeface="Calibri"/>
                <a:cs typeface="Calibri"/>
              </a:rPr>
              <a:t>B) ODRASLI NAJVIŠE KORISTE SREDSTVA OVISNOSTI KAO NAČIN SUOČAVANJA SA STRESOM</a:t>
            </a:r>
          </a:p>
        </p:txBody>
      </p:sp>
      <p:sp>
        <p:nvSpPr>
          <p:cNvPr id="16" name="Rectangle 15">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F0EA9367-18B3-42C2-A630-370A418879B2}"/>
              </a:ext>
            </a:extLst>
          </p:cNvPr>
          <p:cNvSpPr txBox="1"/>
          <p:nvPr/>
        </p:nvSpPr>
        <p:spPr>
          <a:xfrm>
            <a:off x="743400" y="2981729"/>
            <a:ext cx="3123783" cy="296744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sz="2000" b="1">
                <a:latin typeface="Calibri"/>
                <a:cs typeface="Calibri"/>
              </a:rPr>
              <a:t> U anketi je </a:t>
            </a:r>
            <a:r>
              <a:rPr lang="en-US" sz="2000" b="1" err="1">
                <a:latin typeface="Calibri"/>
                <a:cs typeface="Calibri"/>
              </a:rPr>
              <a:t>sudjelovalo</a:t>
            </a:r>
            <a:r>
              <a:rPr lang="en-US" sz="2000" b="1">
                <a:latin typeface="Calibri"/>
                <a:cs typeface="Calibri"/>
              </a:rPr>
              <a:t> 19 </a:t>
            </a:r>
            <a:r>
              <a:rPr lang="en-US" sz="2000" b="1" err="1">
                <a:latin typeface="Calibri"/>
                <a:cs typeface="Calibri"/>
              </a:rPr>
              <a:t>ispitanika</a:t>
            </a:r>
            <a:endParaRPr lang="en-US" sz="2000" b="1">
              <a:latin typeface="Calibri"/>
              <a:cs typeface="Calibri"/>
            </a:endParaRPr>
          </a:p>
          <a:p>
            <a:pPr defTabSz="457200">
              <a:spcBef>
                <a:spcPct val="20000"/>
              </a:spcBef>
              <a:spcAft>
                <a:spcPts val="600"/>
              </a:spcAft>
              <a:buClr>
                <a:schemeClr val="accent1"/>
              </a:buClr>
              <a:buSzPct val="92000"/>
              <a:buFont typeface="Wingdings 2" panose="05020102010507070707" pitchFamily="18" charset="2"/>
              <a:buChar char=""/>
            </a:pPr>
            <a:r>
              <a:rPr lang="en-US" sz="2000" b="1">
                <a:latin typeface="Calibri"/>
                <a:cs typeface="Calibri"/>
              </a:rPr>
              <a:t> 21% </a:t>
            </a:r>
            <a:r>
              <a:rPr lang="en-US" sz="2000" b="1" err="1">
                <a:latin typeface="Calibri"/>
                <a:cs typeface="Calibri"/>
              </a:rPr>
              <a:t>ispitanika</a:t>
            </a:r>
            <a:r>
              <a:rPr lang="en-US" sz="2000" b="1">
                <a:latin typeface="Calibri"/>
                <a:cs typeface="Calibri"/>
              </a:rPr>
              <a:t> </a:t>
            </a:r>
            <a:r>
              <a:rPr lang="en-US" sz="2000" b="1" err="1">
                <a:latin typeface="Calibri"/>
                <a:cs typeface="Calibri"/>
              </a:rPr>
              <a:t>izjavilo</a:t>
            </a:r>
            <a:r>
              <a:rPr lang="en-US" sz="2000" b="1">
                <a:latin typeface="Calibri"/>
                <a:cs typeface="Calibri"/>
              </a:rPr>
              <a:t> je da </a:t>
            </a:r>
            <a:r>
              <a:rPr lang="en-US" sz="2000" b="1" err="1">
                <a:latin typeface="Calibri"/>
                <a:cs typeface="Calibri"/>
              </a:rPr>
              <a:t>koristi</a:t>
            </a:r>
            <a:r>
              <a:rPr lang="en-US" sz="2000" b="1">
                <a:latin typeface="Calibri"/>
                <a:cs typeface="Calibri"/>
              </a:rPr>
              <a:t> </a:t>
            </a:r>
            <a:r>
              <a:rPr lang="en-US" sz="2000" b="1" err="1">
                <a:latin typeface="Calibri"/>
                <a:cs typeface="Calibri"/>
              </a:rPr>
              <a:t>sredstva</a:t>
            </a:r>
            <a:r>
              <a:rPr lang="en-US" sz="2000" b="1">
                <a:latin typeface="Calibri"/>
                <a:cs typeface="Calibri"/>
              </a:rPr>
              <a:t> </a:t>
            </a:r>
            <a:r>
              <a:rPr lang="en-US" sz="2000" b="1" err="1">
                <a:latin typeface="Calibri"/>
                <a:cs typeface="Calibri"/>
              </a:rPr>
              <a:t>ovisnosti</a:t>
            </a:r>
            <a:r>
              <a:rPr lang="en-US" sz="2000" b="1">
                <a:latin typeface="Calibri"/>
                <a:cs typeface="Calibri"/>
              </a:rPr>
              <a:t> </a:t>
            </a:r>
            <a:r>
              <a:rPr lang="en-US" sz="2000" b="1" err="1">
                <a:latin typeface="Calibri"/>
                <a:cs typeface="Calibri"/>
              </a:rPr>
              <a:t>kako</a:t>
            </a:r>
            <a:r>
              <a:rPr lang="en-US" sz="2000" b="1">
                <a:latin typeface="Calibri"/>
                <a:cs typeface="Calibri"/>
              </a:rPr>
              <a:t> bi se </a:t>
            </a:r>
            <a:r>
              <a:rPr lang="en-US" sz="2000" b="1" err="1">
                <a:latin typeface="Calibri"/>
                <a:cs typeface="Calibri"/>
              </a:rPr>
              <a:t>riješili</a:t>
            </a:r>
            <a:r>
              <a:rPr lang="en-US" sz="2000" b="1">
                <a:latin typeface="Calibri"/>
                <a:cs typeface="Calibri"/>
              </a:rPr>
              <a:t> </a:t>
            </a:r>
            <a:r>
              <a:rPr lang="en-US" sz="2000" b="1" err="1">
                <a:latin typeface="Calibri"/>
                <a:cs typeface="Calibri"/>
              </a:rPr>
              <a:t>stresa</a:t>
            </a:r>
            <a:endParaRPr lang="en-US" sz="2000" b="1">
              <a:latin typeface="Calibri"/>
              <a:cs typeface="Calibri"/>
            </a:endParaRPr>
          </a:p>
          <a:p>
            <a:pPr defTabSz="457200">
              <a:spcBef>
                <a:spcPct val="20000"/>
              </a:spcBef>
              <a:spcAft>
                <a:spcPts val="600"/>
              </a:spcAft>
              <a:buClr>
                <a:schemeClr val="accent1"/>
              </a:buClr>
              <a:buSzPct val="92000"/>
            </a:pPr>
            <a:endParaRPr lang="en-US" sz="2000" b="1">
              <a:solidFill>
                <a:srgbClr val="FFFFFF"/>
              </a:solidFill>
              <a:latin typeface="Calibri"/>
              <a:cs typeface="Calibri"/>
            </a:endParaRPr>
          </a:p>
          <a:p>
            <a:pPr defTabSz="457200">
              <a:spcBef>
                <a:spcPct val="20000"/>
              </a:spcBef>
              <a:spcAft>
                <a:spcPts val="600"/>
              </a:spcAft>
              <a:buClr>
                <a:schemeClr val="accent1"/>
              </a:buClr>
              <a:buSzPct val="92000"/>
              <a:buFont typeface="Wingdings 2" panose="05020102010507070707" pitchFamily="18" charset="2"/>
              <a:buChar char=""/>
            </a:pPr>
            <a:endParaRPr lang="en-US" sz="2000" b="1">
              <a:solidFill>
                <a:srgbClr val="FFFFFF"/>
              </a:solidFill>
              <a:latin typeface="Calibri"/>
              <a:cs typeface="Calibri"/>
            </a:endParaRPr>
          </a:p>
        </p:txBody>
      </p:sp>
      <p:pic>
        <p:nvPicPr>
          <p:cNvPr id="4" name="Picture 4" descr="Chart, pie chart&#10;&#10;Description automatically generated">
            <a:extLst>
              <a:ext uri="{FF2B5EF4-FFF2-40B4-BE49-F238E27FC236}">
                <a16:creationId xmlns:a16="http://schemas.microsoft.com/office/drawing/2014/main" id="{4FD44783-1842-49B7-8B0C-958F14985D3B}"/>
              </a:ext>
            </a:extLst>
          </p:cNvPr>
          <p:cNvPicPr>
            <a:picLocks noGrp="1" noChangeAspect="1"/>
          </p:cNvPicPr>
          <p:nvPr>
            <p:ph idx="1"/>
          </p:nvPr>
        </p:nvPicPr>
        <p:blipFill rotWithShape="1">
          <a:blip r:embed="rId4"/>
          <a:srcRect l="11492" r="12363" b="2"/>
          <a:stretch/>
        </p:blipFill>
        <p:spPr>
          <a:xfrm>
            <a:off x="4385604" y="629955"/>
            <a:ext cx="7503636" cy="5789365"/>
          </a:xfrm>
          <a:prstGeom prst="rect">
            <a:avLst/>
          </a:prstGeom>
        </p:spPr>
      </p:pic>
      <p:pic>
        <p:nvPicPr>
          <p:cNvPr id="6" name="Audio 5">
            <a:hlinkClick r:id="" action="ppaction://media"/>
            <a:extLst>
              <a:ext uri="{FF2B5EF4-FFF2-40B4-BE49-F238E27FC236}">
                <a16:creationId xmlns:a16="http://schemas.microsoft.com/office/drawing/2014/main" id="{933332D3-D0D7-479B-B6B9-316D2B01C8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75199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653"/>
    </mc:Choice>
    <mc:Fallback xmlns="">
      <p:transition spd="slow" advTm="1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567A8712-FC14-449B-9706-42A30DE3074A}"/>
              </a:ext>
            </a:extLst>
          </p:cNvPr>
          <p:cNvSpPr txBox="1"/>
          <p:nvPr/>
        </p:nvSpPr>
        <p:spPr>
          <a:xfrm>
            <a:off x="601255" y="2177142"/>
            <a:ext cx="3409782" cy="382360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a:solidFill>
                  <a:srgbClr val="FFFFFF"/>
                </a:solidFill>
              </a:rPr>
              <a:t>Ispitanici su na pitanje mogli odabrati najviše tri odgovora. Iz grafa je vidljivo da najveći broj ispitanika, njih 12, koristi upravo razgovor kao tehniku rješavanja stresa, dok najmanji broj ispitanika, odnosno samo jedna osoba, koristi meditaciju kao izvor relaksacije. Pod „ostalo'', ispitanici su još naveli plivanje, spavanje i sportske aktivnosti kao neke od tehnika kojima se rješavaju stresa.</a:t>
            </a:r>
          </a:p>
          <a:p>
            <a:pPr defTabSz="457200">
              <a:spcBef>
                <a:spcPct val="20000"/>
              </a:spcBef>
              <a:spcAft>
                <a:spcPts val="600"/>
              </a:spcAft>
              <a:buClr>
                <a:schemeClr val="accent1"/>
              </a:buClr>
              <a:buSzPct val="92000"/>
              <a:buFont typeface="Wingdings 2" panose="05020102010507070707" pitchFamily="18" charset="2"/>
              <a:buChar char=""/>
            </a:pPr>
            <a:endParaRPr lang="en-US">
              <a:solidFill>
                <a:srgbClr val="FFFFFF"/>
              </a:solidFill>
            </a:endParaRPr>
          </a:p>
        </p:txBody>
      </p:sp>
      <p:pic>
        <p:nvPicPr>
          <p:cNvPr id="4" name="Picture 4" descr="Chart, bar chart&#10;&#10;Description automatically generated">
            <a:extLst>
              <a:ext uri="{FF2B5EF4-FFF2-40B4-BE49-F238E27FC236}">
                <a16:creationId xmlns:a16="http://schemas.microsoft.com/office/drawing/2014/main" id="{70014CB0-56D4-4D6A-B3C8-99747E8FA2AF}"/>
              </a:ext>
            </a:extLst>
          </p:cNvPr>
          <p:cNvPicPr>
            <a:picLocks noGrp="1" noChangeAspect="1"/>
          </p:cNvPicPr>
          <p:nvPr>
            <p:ph idx="1"/>
          </p:nvPr>
        </p:nvPicPr>
        <p:blipFill>
          <a:blip r:embed="rId4"/>
          <a:stretch>
            <a:fillRect/>
          </a:stretch>
        </p:blipFill>
        <p:spPr>
          <a:xfrm>
            <a:off x="4592231" y="1783708"/>
            <a:ext cx="6831503" cy="3273170"/>
          </a:xfrm>
          <a:prstGeom prst="rect">
            <a:avLst/>
          </a:prstGeom>
        </p:spPr>
      </p:pic>
      <p:pic>
        <p:nvPicPr>
          <p:cNvPr id="2" name="Audio 1">
            <a:hlinkClick r:id="" action="ppaction://media"/>
            <a:extLst>
              <a:ext uri="{FF2B5EF4-FFF2-40B4-BE49-F238E27FC236}">
                <a16:creationId xmlns:a16="http://schemas.microsoft.com/office/drawing/2014/main" id="{AAA6A2A9-9740-439D-9243-59D56B8D9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407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007"/>
    </mc:Choice>
    <mc:Fallback xmlns="">
      <p:transition spd="slow" advTm="2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5" descr="Chart, bar chart&#10;&#10;Description automatically generated">
            <a:extLst>
              <a:ext uri="{FF2B5EF4-FFF2-40B4-BE49-F238E27FC236}">
                <a16:creationId xmlns:a16="http://schemas.microsoft.com/office/drawing/2014/main" id="{534C9B07-D558-49F0-A117-365D516B32DD}"/>
              </a:ext>
            </a:extLst>
          </p:cNvPr>
          <p:cNvPicPr>
            <a:picLocks noGrp="1" noChangeAspect="1"/>
          </p:cNvPicPr>
          <p:nvPr>
            <p:ph sz="half" idx="2"/>
          </p:nvPr>
        </p:nvPicPr>
        <p:blipFill>
          <a:blip r:embed="rId4"/>
          <a:stretch>
            <a:fillRect/>
          </a:stretch>
        </p:blipFill>
        <p:spPr>
          <a:xfrm>
            <a:off x="116787" y="1855730"/>
            <a:ext cx="6554676" cy="3275117"/>
          </a:xfrm>
          <a:prstGeom prst="rect">
            <a:avLst/>
          </a:prstGeom>
        </p:spPr>
      </p:pic>
      <p:sp>
        <p:nvSpPr>
          <p:cNvPr id="20" name="Rectangle 19">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F8F65FE-B2FC-4107-B61D-D06FAFC6EDE4}"/>
              </a:ext>
            </a:extLst>
          </p:cNvPr>
          <p:cNvSpPr>
            <a:spLocks noGrp="1"/>
          </p:cNvSpPr>
          <p:nvPr>
            <p:ph sz="half" idx="1"/>
          </p:nvPr>
        </p:nvSpPr>
        <p:spPr>
          <a:xfrm>
            <a:off x="6873606" y="1032525"/>
            <a:ext cx="4597758" cy="5101576"/>
          </a:xfrm>
        </p:spPr>
        <p:txBody>
          <a:bodyPr vert="horz" lIns="91440" tIns="45720" rIns="91440" bIns="45720" rtlCol="0" anchor="ctr">
            <a:normAutofit/>
          </a:bodyPr>
          <a:lstStyle/>
          <a:p>
            <a:pPr marL="305435" indent="-305435"/>
            <a:r>
              <a:rPr lang="en-US" sz="2000">
                <a:solidFill>
                  <a:srgbClr val="FFFFFF"/>
                </a:solidFill>
              </a:rPr>
              <a:t>ispitanici su morali odgovoriti na pitanje koliko često koriste sredstva relaksacije. Pod sredstvima relaksacije mislilo se na masažu, detoksikaciju, fizičku aktivnost, psihoterapiju… Najveći udio ispitanika, 31,6 posto, odgovorilo je da sredstva relaksacije ne koriste nikada, dok je broj ispitanika koji sredstva relaksacije koriste uvijek, bilo najmanje, samo 5,3 posto.</a:t>
            </a:r>
          </a:p>
          <a:p>
            <a:pPr marL="305435" indent="-305435"/>
            <a:endParaRPr lang="en-US">
              <a:solidFill>
                <a:srgbClr val="FFFFFF"/>
              </a:solidFill>
            </a:endParaRPr>
          </a:p>
        </p:txBody>
      </p:sp>
      <p:pic>
        <p:nvPicPr>
          <p:cNvPr id="6" name="Audio 5">
            <a:hlinkClick r:id="" action="ppaction://media"/>
            <a:extLst>
              <a:ext uri="{FF2B5EF4-FFF2-40B4-BE49-F238E27FC236}">
                <a16:creationId xmlns:a16="http://schemas.microsoft.com/office/drawing/2014/main" id="{D44DBE7B-2C64-4506-9D87-0988EF0AE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27685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5855"/>
    </mc:Choice>
    <mc:Fallback xmlns="">
      <p:transition spd="slow" advTm="2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4" name="Rectangle 13">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02E048-F7B7-48FF-A8D1-4C18041CE0EF}"/>
              </a:ext>
            </a:extLst>
          </p:cNvPr>
          <p:cNvSpPr>
            <a:spLocks noGrp="1"/>
          </p:cNvSpPr>
          <p:nvPr>
            <p:ph type="title"/>
          </p:nvPr>
        </p:nvSpPr>
        <p:spPr>
          <a:xfrm>
            <a:off x="581192" y="702156"/>
            <a:ext cx="10679642" cy="1188720"/>
          </a:xfrm>
        </p:spPr>
        <p:txBody>
          <a:bodyPr vert="horz" lIns="91440" tIns="45720" rIns="91440" bIns="45720" rtlCol="0" anchor="b">
            <a:normAutofit/>
          </a:bodyPr>
          <a:lstStyle/>
          <a:p>
            <a:r>
              <a:rPr lang="en-US" sz="3600" b="0" kern="1200" cap="all">
                <a:solidFill>
                  <a:schemeClr val="accent1"/>
                </a:solidFill>
                <a:latin typeface="+mj-lt"/>
                <a:ea typeface="+mj-ea"/>
                <a:cs typeface="+mj-cs"/>
              </a:rPr>
              <a:t>Zaključak</a:t>
            </a:r>
          </a:p>
        </p:txBody>
      </p:sp>
      <p:sp>
        <p:nvSpPr>
          <p:cNvPr id="16" name="Rectangle 15">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E2374C1-34E9-4FDA-A9A7-D558E24D9D0F}"/>
              </a:ext>
            </a:extLst>
          </p:cNvPr>
          <p:cNvSpPr>
            <a:spLocks noGrp="1"/>
          </p:cNvSpPr>
          <p:nvPr>
            <p:ph sz="half" idx="1"/>
          </p:nvPr>
        </p:nvSpPr>
        <p:spPr>
          <a:xfrm>
            <a:off x="581193" y="2340864"/>
            <a:ext cx="10679642" cy="3634486"/>
          </a:xfrm>
        </p:spPr>
        <p:txBody>
          <a:bodyPr vert="horz" lIns="91440" tIns="45720" rIns="91440" bIns="45720" rtlCol="0" anchor="t">
            <a:normAutofit/>
          </a:bodyPr>
          <a:lstStyle/>
          <a:p>
            <a:pPr marL="305435" indent="-305435"/>
            <a:r>
              <a:rPr lang="en-US" err="1"/>
              <a:t>Naša</a:t>
            </a:r>
            <a:r>
              <a:rPr lang="en-US"/>
              <a:t> </a:t>
            </a:r>
            <a:r>
              <a:rPr lang="en-US" err="1"/>
              <a:t>hipoteza</a:t>
            </a:r>
            <a:r>
              <a:rPr lang="en-US"/>
              <a:t> da </a:t>
            </a:r>
            <a:r>
              <a:rPr lang="en-US" err="1"/>
              <a:t>odrasli</a:t>
            </a:r>
            <a:r>
              <a:rPr lang="en-US"/>
              <a:t> </a:t>
            </a:r>
            <a:r>
              <a:rPr lang="en-US" err="1"/>
              <a:t>najviše</a:t>
            </a:r>
            <a:r>
              <a:rPr lang="en-US"/>
              <a:t> </a:t>
            </a:r>
            <a:r>
              <a:rPr lang="en-US" err="1"/>
              <a:t>koriste</a:t>
            </a:r>
            <a:r>
              <a:rPr lang="en-US"/>
              <a:t> </a:t>
            </a:r>
            <a:r>
              <a:rPr lang="en-US" err="1"/>
              <a:t>sredstva</a:t>
            </a:r>
            <a:r>
              <a:rPr lang="en-US"/>
              <a:t> </a:t>
            </a:r>
            <a:r>
              <a:rPr lang="en-US" err="1"/>
              <a:t>ovisnosti</a:t>
            </a:r>
            <a:r>
              <a:rPr lang="en-US"/>
              <a:t> </a:t>
            </a:r>
            <a:r>
              <a:rPr lang="en-US" err="1"/>
              <a:t>kao</a:t>
            </a:r>
            <a:r>
              <a:rPr lang="en-US"/>
              <a:t> </a:t>
            </a:r>
            <a:r>
              <a:rPr lang="en-US" err="1"/>
              <a:t>način</a:t>
            </a:r>
            <a:r>
              <a:rPr lang="en-US"/>
              <a:t> </a:t>
            </a:r>
            <a:r>
              <a:rPr lang="en-US" err="1"/>
              <a:t>suočavanja</a:t>
            </a:r>
            <a:r>
              <a:rPr lang="en-US"/>
              <a:t> </a:t>
            </a:r>
            <a:r>
              <a:rPr lang="en-US" err="1"/>
              <a:t>sa</a:t>
            </a:r>
            <a:r>
              <a:rPr lang="en-US"/>
              <a:t> </a:t>
            </a:r>
            <a:r>
              <a:rPr lang="en-US" err="1"/>
              <a:t>stresom</a:t>
            </a:r>
            <a:r>
              <a:rPr lang="en-US"/>
              <a:t> </a:t>
            </a:r>
            <a:r>
              <a:rPr lang="en-US" err="1"/>
              <a:t>nije</a:t>
            </a:r>
            <a:r>
              <a:rPr lang="en-US"/>
              <a:t> </a:t>
            </a:r>
            <a:r>
              <a:rPr lang="en-US" err="1"/>
              <a:t>potvrđena</a:t>
            </a:r>
            <a:r>
              <a:rPr lang="en-US"/>
              <a:t>.</a:t>
            </a:r>
          </a:p>
          <a:p>
            <a:pPr marL="305435" indent="-305435"/>
            <a:r>
              <a:rPr lang="en-US"/>
              <a:t> </a:t>
            </a:r>
            <a:r>
              <a:rPr lang="en-US" err="1"/>
              <a:t>Zaključili</a:t>
            </a:r>
            <a:r>
              <a:rPr lang="en-US"/>
              <a:t> </a:t>
            </a:r>
            <a:r>
              <a:rPr lang="en-US" err="1"/>
              <a:t>smo</a:t>
            </a:r>
            <a:r>
              <a:rPr lang="en-US"/>
              <a:t> da </a:t>
            </a:r>
            <a:r>
              <a:rPr lang="en-US" err="1"/>
              <a:t>zapravo</a:t>
            </a:r>
            <a:r>
              <a:rPr lang="en-US"/>
              <a:t> </a:t>
            </a:r>
            <a:r>
              <a:rPr lang="en-US" err="1"/>
              <a:t>jako</a:t>
            </a:r>
            <a:r>
              <a:rPr lang="en-US"/>
              <a:t> </a:t>
            </a:r>
            <a:r>
              <a:rPr lang="en-US" err="1"/>
              <a:t>malo</a:t>
            </a:r>
            <a:r>
              <a:rPr lang="en-US"/>
              <a:t> </a:t>
            </a:r>
            <a:r>
              <a:rPr lang="en-US" err="1"/>
              <a:t>koriste</a:t>
            </a:r>
            <a:r>
              <a:rPr lang="en-US"/>
              <a:t> </a:t>
            </a:r>
            <a:r>
              <a:rPr lang="en-US" err="1"/>
              <a:t>sredstva</a:t>
            </a:r>
            <a:r>
              <a:rPr lang="en-US"/>
              <a:t> </a:t>
            </a:r>
            <a:r>
              <a:rPr lang="en-US" err="1"/>
              <a:t>ovisnosti</a:t>
            </a:r>
            <a:r>
              <a:rPr lang="en-US"/>
              <a:t> </a:t>
            </a:r>
            <a:r>
              <a:rPr lang="en-US" err="1"/>
              <a:t>te</a:t>
            </a:r>
            <a:r>
              <a:rPr lang="en-US"/>
              <a:t> da </a:t>
            </a:r>
            <a:r>
              <a:rPr lang="en-US" err="1"/>
              <a:t>svoj</a:t>
            </a:r>
            <a:r>
              <a:rPr lang="en-US"/>
              <a:t> </a:t>
            </a:r>
            <a:r>
              <a:rPr lang="en-US" err="1"/>
              <a:t>stres</a:t>
            </a:r>
            <a:r>
              <a:rPr lang="en-US"/>
              <a:t> </a:t>
            </a:r>
            <a:r>
              <a:rPr lang="en-US" err="1"/>
              <a:t>pokušavaju</a:t>
            </a:r>
            <a:r>
              <a:rPr lang="en-US"/>
              <a:t> </a:t>
            </a:r>
            <a:r>
              <a:rPr lang="en-US" err="1"/>
              <a:t>riješiti</a:t>
            </a:r>
            <a:r>
              <a:rPr lang="en-US"/>
              <a:t> </a:t>
            </a:r>
            <a:r>
              <a:rPr lang="en-US" err="1"/>
              <a:t>na</a:t>
            </a:r>
            <a:r>
              <a:rPr lang="en-US"/>
              <a:t> </a:t>
            </a:r>
            <a:r>
              <a:rPr lang="en-US" err="1"/>
              <a:t>druge</a:t>
            </a:r>
            <a:r>
              <a:rPr lang="en-US"/>
              <a:t>, </a:t>
            </a:r>
            <a:r>
              <a:rPr lang="en-US" err="1"/>
              <a:t>efektivnije</a:t>
            </a:r>
            <a:r>
              <a:rPr lang="en-US"/>
              <a:t> </a:t>
            </a:r>
            <a:r>
              <a:rPr lang="en-US" err="1"/>
              <a:t>načine</a:t>
            </a:r>
            <a:r>
              <a:rPr lang="en-US"/>
              <a:t>.</a:t>
            </a:r>
          </a:p>
        </p:txBody>
      </p:sp>
      <p:pic>
        <p:nvPicPr>
          <p:cNvPr id="17" name="Audio 16">
            <a:hlinkClick r:id="" action="ppaction://media"/>
            <a:extLst>
              <a:ext uri="{FF2B5EF4-FFF2-40B4-BE49-F238E27FC236}">
                <a16:creationId xmlns:a16="http://schemas.microsoft.com/office/drawing/2014/main" id="{C2440642-15D8-437D-89AC-E7D7E17F2B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8692817"/>
      </p:ext>
    </p:extLst>
  </p:cSld>
  <p:clrMapOvr>
    <a:masterClrMapping/>
  </p:clrMapOvr>
  <mc:AlternateContent xmlns:mc="http://schemas.openxmlformats.org/markup-compatibility/2006" xmlns:p14="http://schemas.microsoft.com/office/powerpoint/2010/main">
    <mc:Choice Requires="p14">
      <p:transition spd="slow" p14:dur="2000" advTm="16404"/>
    </mc:Choice>
    <mc:Fallback xmlns="">
      <p:transition spd="slow" advTm="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527F165-7BD8-4632-BEF1-9547326A8166}"/>
              </a:ext>
            </a:extLst>
          </p:cNvPr>
          <p:cNvSpPr>
            <a:spLocks noGrp="1"/>
          </p:cNvSpPr>
          <p:nvPr>
            <p:ph type="title"/>
          </p:nvPr>
        </p:nvSpPr>
        <p:spPr>
          <a:xfrm>
            <a:off x="803189" y="1209184"/>
            <a:ext cx="3089189" cy="4734416"/>
          </a:xfrm>
        </p:spPr>
        <p:txBody>
          <a:bodyPr anchor="ctr">
            <a:normAutofit/>
          </a:bodyPr>
          <a:lstStyle/>
          <a:p>
            <a:r>
              <a:rPr lang="en-US">
                <a:solidFill>
                  <a:srgbClr val="FFFFFF"/>
                </a:solidFill>
              </a:rPr>
              <a:t>C) STRES IZAZIVA POTEŠKOĆE FIZIČKOG I MENTALNOG ZDRAVLJA</a:t>
            </a:r>
          </a:p>
        </p:txBody>
      </p:sp>
      <p:sp>
        <p:nvSpPr>
          <p:cNvPr id="3" name="Content Placeholder 2">
            <a:extLst>
              <a:ext uri="{FF2B5EF4-FFF2-40B4-BE49-F238E27FC236}">
                <a16:creationId xmlns:a16="http://schemas.microsoft.com/office/drawing/2014/main" id="{FF94C011-948B-4E6E-9700-83504211C8F0}"/>
              </a:ext>
            </a:extLst>
          </p:cNvPr>
          <p:cNvSpPr>
            <a:spLocks noGrp="1"/>
          </p:cNvSpPr>
          <p:nvPr>
            <p:ph idx="1"/>
          </p:nvPr>
        </p:nvSpPr>
        <p:spPr>
          <a:xfrm>
            <a:off x="4325671" y="790421"/>
            <a:ext cx="7238958" cy="3152362"/>
          </a:xfrm>
        </p:spPr>
        <p:txBody>
          <a:bodyPr vert="horz" lIns="91440" tIns="45720" rIns="91440" bIns="45720" rtlCol="0" anchor="ctr">
            <a:noAutofit/>
          </a:bodyPr>
          <a:lstStyle/>
          <a:p>
            <a:pPr marL="285750" indent="-285750">
              <a:lnSpc>
                <a:spcPct val="100000"/>
              </a:lnSpc>
            </a:pPr>
            <a:r>
              <a:rPr lang="hr-HR" sz="1800" b="1" dirty="0">
                <a:latin typeface="Calibri"/>
                <a:ea typeface="+mn-lt"/>
                <a:cs typeface="+mn-lt"/>
              </a:rPr>
              <a:t>u</a:t>
            </a:r>
            <a:r>
              <a:rPr lang="en-US" sz="1800" b="1" dirty="0">
                <a:latin typeface="Calibri"/>
                <a:ea typeface="+mn-lt"/>
                <a:cs typeface="+mn-lt"/>
              </a:rPr>
              <a:t> </a:t>
            </a:r>
            <a:r>
              <a:rPr lang="en-US" sz="1800" b="1" dirty="0" err="1">
                <a:latin typeface="Calibri"/>
                <a:ea typeface="+mn-lt"/>
                <a:cs typeface="+mn-lt"/>
              </a:rPr>
              <a:t>ovoj</a:t>
            </a:r>
            <a:r>
              <a:rPr lang="en-US" sz="1800" b="1" dirty="0">
                <a:latin typeface="Calibri"/>
                <a:ea typeface="+mn-lt"/>
                <a:cs typeface="+mn-lt"/>
              </a:rPr>
              <a:t> </a:t>
            </a:r>
            <a:r>
              <a:rPr lang="en-US" sz="1800" b="1" dirty="0" err="1">
                <a:latin typeface="Calibri"/>
                <a:ea typeface="+mn-lt"/>
                <a:cs typeface="+mn-lt"/>
              </a:rPr>
              <a:t>anketi</a:t>
            </a:r>
            <a:r>
              <a:rPr lang="en-US" sz="1800" b="1" dirty="0">
                <a:latin typeface="Calibri"/>
                <a:ea typeface="+mn-lt"/>
                <a:cs typeface="+mn-lt"/>
              </a:rPr>
              <a:t> je </a:t>
            </a:r>
            <a:r>
              <a:rPr lang="en-US" sz="1800" b="1" dirty="0" err="1">
                <a:latin typeface="Calibri"/>
                <a:ea typeface="+mn-lt"/>
                <a:cs typeface="+mn-lt"/>
              </a:rPr>
              <a:t>sudjel</a:t>
            </a:r>
            <a:r>
              <a:rPr lang="hr-HR" sz="1800" b="1" dirty="0">
                <a:latin typeface="Calibri"/>
                <a:ea typeface="+mn-lt"/>
                <a:cs typeface="+mn-lt"/>
              </a:rPr>
              <a:t>o</a:t>
            </a:r>
            <a:r>
              <a:rPr lang="en-US" sz="1800" b="1" dirty="0" err="1">
                <a:latin typeface="Calibri"/>
                <a:ea typeface="+mn-lt"/>
                <a:cs typeface="+mn-lt"/>
              </a:rPr>
              <a:t>valo</a:t>
            </a:r>
            <a:r>
              <a:rPr lang="en-US" sz="1800" b="1" dirty="0">
                <a:latin typeface="Calibri"/>
                <a:ea typeface="+mn-lt"/>
                <a:cs typeface="+mn-lt"/>
              </a:rPr>
              <a:t> 15 </a:t>
            </a:r>
            <a:r>
              <a:rPr lang="en-US" sz="1800" b="1" dirty="0" err="1">
                <a:latin typeface="Calibri"/>
                <a:ea typeface="+mn-lt"/>
                <a:cs typeface="+mn-lt"/>
              </a:rPr>
              <a:t>ispitanika</a:t>
            </a:r>
            <a:endParaRPr lang="en-US" sz="1800" b="1" dirty="0">
              <a:latin typeface="Calibri"/>
              <a:ea typeface="+mn-lt"/>
              <a:cs typeface="+mn-lt"/>
            </a:endParaRPr>
          </a:p>
          <a:p>
            <a:pPr marL="285750" indent="-285750">
              <a:lnSpc>
                <a:spcPct val="100000"/>
              </a:lnSpc>
            </a:pPr>
            <a:r>
              <a:rPr lang="en-US" sz="1800" b="1" dirty="0" err="1">
                <a:latin typeface="Calibri"/>
                <a:ea typeface="+mn-lt"/>
                <a:cs typeface="+mn-lt"/>
              </a:rPr>
              <a:t>ispitanici</a:t>
            </a:r>
            <a:r>
              <a:rPr lang="en-US" sz="1800" b="1" dirty="0">
                <a:latin typeface="Calibri"/>
                <a:ea typeface="+mn-lt"/>
                <a:cs typeface="+mn-lt"/>
              </a:rPr>
              <a:t> </a:t>
            </a:r>
            <a:r>
              <a:rPr lang="en-US" sz="1800" b="1" dirty="0" err="1">
                <a:latin typeface="Calibri"/>
                <a:ea typeface="+mn-lt"/>
                <a:cs typeface="+mn-lt"/>
              </a:rPr>
              <a:t>su</a:t>
            </a:r>
            <a:r>
              <a:rPr lang="en-US" sz="1800" b="1" dirty="0">
                <a:latin typeface="Calibri"/>
                <a:ea typeface="+mn-lt"/>
                <a:cs typeface="+mn-lt"/>
              </a:rPr>
              <a:t> </a:t>
            </a:r>
            <a:r>
              <a:rPr lang="en-US" sz="1800" b="1" dirty="0" err="1">
                <a:latin typeface="Calibri"/>
                <a:ea typeface="+mn-lt"/>
                <a:cs typeface="+mn-lt"/>
              </a:rPr>
              <a:t>trebali</a:t>
            </a:r>
            <a:r>
              <a:rPr lang="en-US" sz="1800" b="1" dirty="0">
                <a:latin typeface="Calibri"/>
                <a:ea typeface="+mn-lt"/>
                <a:cs typeface="+mn-lt"/>
              </a:rPr>
              <a:t> </a:t>
            </a:r>
            <a:r>
              <a:rPr lang="en-US" sz="1800" b="1" dirty="0" err="1">
                <a:latin typeface="Calibri"/>
                <a:ea typeface="+mn-lt"/>
                <a:cs typeface="+mn-lt"/>
              </a:rPr>
              <a:t>odgovoriti</a:t>
            </a:r>
            <a:r>
              <a:rPr lang="en-US" sz="1800" b="1" dirty="0">
                <a:latin typeface="Calibri"/>
                <a:ea typeface="+mn-lt"/>
                <a:cs typeface="+mn-lt"/>
              </a:rPr>
              <a:t> </a:t>
            </a:r>
            <a:r>
              <a:rPr lang="en-US" sz="1800" b="1" dirty="0" err="1">
                <a:latin typeface="Calibri"/>
                <a:ea typeface="+mn-lt"/>
                <a:cs typeface="+mn-lt"/>
              </a:rPr>
              <a:t>na</a:t>
            </a:r>
            <a:r>
              <a:rPr lang="en-US" sz="1800" b="1" dirty="0">
                <a:latin typeface="Calibri"/>
                <a:ea typeface="+mn-lt"/>
                <a:cs typeface="+mn-lt"/>
              </a:rPr>
              <a:t> </a:t>
            </a:r>
            <a:r>
              <a:rPr lang="en-US" sz="1800" b="1" dirty="0" err="1">
                <a:latin typeface="Calibri"/>
                <a:ea typeface="+mn-lt"/>
                <a:cs typeface="+mn-lt"/>
              </a:rPr>
              <a:t>pitanje</a:t>
            </a:r>
            <a:r>
              <a:rPr lang="en-US" sz="1800" b="1" dirty="0">
                <a:latin typeface="Calibri"/>
                <a:ea typeface="+mn-lt"/>
                <a:cs typeface="+mn-lt"/>
              </a:rPr>
              <a:t> ,,</a:t>
            </a:r>
            <a:r>
              <a:rPr lang="hr-HR" sz="1800" b="1" dirty="0">
                <a:latin typeface="Calibri"/>
                <a:ea typeface="+mn-lt"/>
                <a:cs typeface="+mn-lt"/>
              </a:rPr>
              <a:t>K</a:t>
            </a:r>
            <a:r>
              <a:rPr lang="en-US" sz="1800" b="1" dirty="0" err="1">
                <a:latin typeface="Calibri"/>
                <a:ea typeface="+mn-lt"/>
                <a:cs typeface="+mn-lt"/>
              </a:rPr>
              <a:t>oliko</a:t>
            </a:r>
            <a:r>
              <a:rPr lang="en-US" sz="1800" b="1" dirty="0">
                <a:latin typeface="Calibri"/>
                <a:ea typeface="+mn-lt"/>
                <a:cs typeface="+mn-lt"/>
              </a:rPr>
              <a:t> </a:t>
            </a:r>
            <a:r>
              <a:rPr lang="en-US" sz="1800" b="1" dirty="0" err="1">
                <a:latin typeface="Calibri"/>
                <a:ea typeface="+mn-lt"/>
                <a:cs typeface="+mn-lt"/>
              </a:rPr>
              <a:t>često</a:t>
            </a:r>
            <a:r>
              <a:rPr lang="en-US" sz="1800" b="1" dirty="0">
                <a:latin typeface="Calibri"/>
                <a:ea typeface="+mn-lt"/>
                <a:cs typeface="+mn-lt"/>
              </a:rPr>
              <a:t> </a:t>
            </a:r>
            <a:r>
              <a:rPr lang="en-US" sz="1800" b="1" dirty="0" err="1">
                <a:latin typeface="Calibri"/>
                <a:ea typeface="+mn-lt"/>
                <a:cs typeface="+mn-lt"/>
              </a:rPr>
              <a:t>imaju</a:t>
            </a:r>
            <a:r>
              <a:rPr lang="en-US" sz="1800" b="1" dirty="0">
                <a:latin typeface="Calibri"/>
                <a:ea typeface="+mn-lt"/>
                <a:cs typeface="+mn-lt"/>
              </a:rPr>
              <a:t> </a:t>
            </a:r>
            <a:r>
              <a:rPr lang="en-US" sz="1800" b="1" dirty="0" err="1">
                <a:latin typeface="Calibri"/>
                <a:ea typeface="+mn-lt"/>
                <a:cs typeface="+mn-lt"/>
              </a:rPr>
              <a:t>osjećaj</a:t>
            </a:r>
            <a:r>
              <a:rPr lang="en-US" sz="1800" b="1" dirty="0">
                <a:latin typeface="Calibri"/>
                <a:ea typeface="+mn-lt"/>
                <a:cs typeface="+mn-lt"/>
              </a:rPr>
              <a:t> </a:t>
            </a:r>
            <a:r>
              <a:rPr lang="hr-HR" sz="1800" b="1" dirty="0">
                <a:latin typeface="Calibri"/>
                <a:ea typeface="+mn-lt"/>
                <a:cs typeface="+mn-lt"/>
              </a:rPr>
              <a:t>ne</a:t>
            </a:r>
            <a:r>
              <a:rPr lang="en-US" sz="1800" b="1" dirty="0" err="1">
                <a:latin typeface="Calibri"/>
                <a:ea typeface="+mn-lt"/>
                <a:cs typeface="+mn-lt"/>
              </a:rPr>
              <a:t>lagode</a:t>
            </a:r>
            <a:r>
              <a:rPr lang="en-US" sz="1800" b="1" dirty="0">
                <a:latin typeface="Calibri"/>
                <a:ea typeface="+mn-lt"/>
                <a:cs typeface="+mn-lt"/>
              </a:rPr>
              <a:t> </a:t>
            </a:r>
            <a:r>
              <a:rPr lang="en-US" sz="1800" b="1" dirty="0" err="1">
                <a:latin typeface="Calibri"/>
                <a:ea typeface="+mn-lt"/>
                <a:cs typeface="+mn-lt"/>
              </a:rPr>
              <a:t>i</a:t>
            </a:r>
            <a:r>
              <a:rPr lang="en-US" sz="1800" b="1" dirty="0">
                <a:latin typeface="Calibri"/>
                <a:ea typeface="+mn-lt"/>
                <a:cs typeface="+mn-lt"/>
              </a:rPr>
              <a:t> </a:t>
            </a:r>
            <a:r>
              <a:rPr lang="en-US" sz="1800" b="1" dirty="0" err="1">
                <a:latin typeface="Calibri"/>
                <a:ea typeface="+mn-lt"/>
                <a:cs typeface="+mn-lt"/>
              </a:rPr>
              <a:t>brige</a:t>
            </a:r>
            <a:r>
              <a:rPr lang="en-US" sz="1800" b="1" dirty="0">
                <a:latin typeface="Calibri"/>
                <a:ea typeface="+mn-lt"/>
                <a:cs typeface="+mn-lt"/>
              </a:rPr>
              <a:t> </a:t>
            </a:r>
            <a:r>
              <a:rPr lang="en-US" sz="1800" b="1" dirty="0" err="1">
                <a:latin typeface="Calibri"/>
                <a:ea typeface="+mn-lt"/>
                <a:cs typeface="+mn-lt"/>
              </a:rPr>
              <a:t>pri</a:t>
            </a:r>
            <a:r>
              <a:rPr lang="en-US" sz="1800" b="1" dirty="0">
                <a:latin typeface="Calibri"/>
                <a:ea typeface="+mn-lt"/>
                <a:cs typeface="+mn-lt"/>
              </a:rPr>
              <a:t> </a:t>
            </a:r>
            <a:r>
              <a:rPr lang="en-US" sz="1800" b="1" dirty="0" err="1">
                <a:latin typeface="Calibri"/>
                <a:ea typeface="+mn-lt"/>
                <a:cs typeface="+mn-lt"/>
              </a:rPr>
              <a:t>ispunjavanju</a:t>
            </a:r>
            <a:r>
              <a:rPr lang="en-US" sz="1800" b="1" dirty="0">
                <a:latin typeface="Calibri"/>
                <a:ea typeface="+mn-lt"/>
                <a:cs typeface="+mn-lt"/>
              </a:rPr>
              <a:t> </a:t>
            </a:r>
            <a:r>
              <a:rPr lang="en-US" sz="1800" b="1" dirty="0" err="1">
                <a:latin typeface="Calibri"/>
                <a:ea typeface="+mn-lt"/>
                <a:cs typeface="+mn-lt"/>
              </a:rPr>
              <a:t>svakodnevnih</a:t>
            </a:r>
            <a:r>
              <a:rPr lang="en-US" sz="1800" b="1" dirty="0">
                <a:latin typeface="Calibri"/>
                <a:ea typeface="+mn-lt"/>
                <a:cs typeface="+mn-lt"/>
              </a:rPr>
              <a:t> </a:t>
            </a:r>
            <a:r>
              <a:rPr lang="en-US" sz="1800" b="1" dirty="0" err="1">
                <a:latin typeface="Calibri"/>
                <a:ea typeface="+mn-lt"/>
                <a:cs typeface="+mn-lt"/>
              </a:rPr>
              <a:t>aktivnosti</a:t>
            </a:r>
            <a:r>
              <a:rPr lang="en-US" sz="1800" b="1" dirty="0">
                <a:latin typeface="Calibri"/>
                <a:ea typeface="+mn-lt"/>
                <a:cs typeface="+mn-lt"/>
              </a:rPr>
              <a:t>?”</a:t>
            </a:r>
          </a:p>
          <a:p>
            <a:pPr marL="285750" indent="-285750">
              <a:lnSpc>
                <a:spcPct val="100000"/>
              </a:lnSpc>
            </a:pPr>
            <a:r>
              <a:rPr lang="en-US" sz="1800" b="1" dirty="0">
                <a:latin typeface="Calibri"/>
                <a:ea typeface="+mn-lt"/>
                <a:cs typeface="+mn-lt"/>
              </a:rPr>
              <a:t>od 15 </a:t>
            </a:r>
            <a:r>
              <a:rPr lang="en-US" sz="1800" b="1" dirty="0" err="1">
                <a:latin typeface="Calibri"/>
                <a:ea typeface="+mn-lt"/>
                <a:cs typeface="+mn-lt"/>
              </a:rPr>
              <a:t>ispitanika</a:t>
            </a:r>
            <a:r>
              <a:rPr lang="en-US" sz="1800" b="1" dirty="0">
                <a:latin typeface="Calibri"/>
                <a:ea typeface="+mn-lt"/>
                <a:cs typeface="+mn-lt"/>
              </a:rPr>
              <a:t>: 20% </a:t>
            </a:r>
            <a:r>
              <a:rPr lang="en-US" sz="1800" b="1" dirty="0" err="1">
                <a:latin typeface="Calibri"/>
                <a:ea typeface="+mn-lt"/>
                <a:cs typeface="+mn-lt"/>
              </a:rPr>
              <a:t>odgovori</a:t>
            </a:r>
            <a:r>
              <a:rPr lang="hr-HR" sz="1800" b="1" dirty="0">
                <a:latin typeface="Calibri"/>
                <a:ea typeface="+mn-lt"/>
                <a:cs typeface="+mn-lt"/>
              </a:rPr>
              <a:t>l</a:t>
            </a:r>
            <a:r>
              <a:rPr lang="en-US" sz="1800" b="1" dirty="0">
                <a:latin typeface="Calibri"/>
                <a:ea typeface="+mn-lt"/>
                <a:cs typeface="+mn-lt"/>
              </a:rPr>
              <a:t>o je </a:t>
            </a:r>
            <a:r>
              <a:rPr lang="en-US" sz="1800" b="1" dirty="0" err="1">
                <a:latin typeface="Calibri"/>
                <a:ea typeface="+mn-lt"/>
                <a:cs typeface="+mn-lt"/>
              </a:rPr>
              <a:t>uvijek</a:t>
            </a:r>
            <a:r>
              <a:rPr lang="en-US" sz="1800" b="1" dirty="0">
                <a:latin typeface="Calibri"/>
                <a:ea typeface="+mn-lt"/>
                <a:cs typeface="+mn-lt"/>
              </a:rPr>
              <a:t>, 33.3% </a:t>
            </a:r>
            <a:r>
              <a:rPr lang="hr-HR" sz="1800" b="1" dirty="0">
                <a:latin typeface="Calibri"/>
                <a:ea typeface="+mn-lt"/>
                <a:cs typeface="+mn-lt"/>
              </a:rPr>
              <a:t>često</a:t>
            </a:r>
            <a:r>
              <a:rPr lang="en-US" sz="1800" b="1" dirty="0">
                <a:latin typeface="Calibri"/>
                <a:ea typeface="+mn-lt"/>
                <a:cs typeface="+mn-lt"/>
              </a:rPr>
              <a:t>, </a:t>
            </a:r>
            <a:r>
              <a:rPr lang="en-US" sz="1800" b="1" dirty="0" err="1">
                <a:latin typeface="Calibri"/>
                <a:ea typeface="+mn-lt"/>
                <a:cs typeface="+mn-lt"/>
              </a:rPr>
              <a:t>ponekad</a:t>
            </a:r>
            <a:r>
              <a:rPr lang="en-US" sz="1800" b="1" dirty="0">
                <a:latin typeface="Calibri"/>
                <a:ea typeface="+mn-lt"/>
                <a:cs typeface="+mn-lt"/>
              </a:rPr>
              <a:t> 40%, </a:t>
            </a:r>
            <a:r>
              <a:rPr lang="en-US" sz="1800" b="1" dirty="0" err="1">
                <a:latin typeface="Calibri"/>
                <a:ea typeface="+mn-lt"/>
                <a:cs typeface="+mn-lt"/>
              </a:rPr>
              <a:t>rijetko</a:t>
            </a:r>
            <a:r>
              <a:rPr lang="en-US" sz="1800" b="1" dirty="0">
                <a:latin typeface="Calibri"/>
                <a:ea typeface="+mn-lt"/>
                <a:cs typeface="+mn-lt"/>
              </a:rPr>
              <a:t> 6,7% </a:t>
            </a:r>
            <a:r>
              <a:rPr lang="en-US" sz="1800" b="1" dirty="0" err="1">
                <a:latin typeface="Calibri"/>
                <a:ea typeface="+mn-lt"/>
                <a:cs typeface="+mn-lt"/>
              </a:rPr>
              <a:t>i</a:t>
            </a:r>
            <a:r>
              <a:rPr lang="en-US" sz="1800" b="1" dirty="0">
                <a:latin typeface="Calibri"/>
                <a:ea typeface="+mn-lt"/>
                <a:cs typeface="+mn-lt"/>
              </a:rPr>
              <a:t> </a:t>
            </a:r>
            <a:r>
              <a:rPr lang="en-US" sz="1800" b="1" dirty="0" err="1">
                <a:latin typeface="Calibri"/>
                <a:ea typeface="+mn-lt"/>
                <a:cs typeface="+mn-lt"/>
              </a:rPr>
              <a:t>nikad</a:t>
            </a:r>
            <a:r>
              <a:rPr lang="en-US" sz="1800" b="1" dirty="0">
                <a:latin typeface="Calibri"/>
                <a:ea typeface="+mn-lt"/>
                <a:cs typeface="+mn-lt"/>
              </a:rPr>
              <a:t> </a:t>
            </a:r>
            <a:r>
              <a:rPr lang="en-US" sz="1800" b="1" dirty="0" err="1">
                <a:latin typeface="Calibri"/>
                <a:ea typeface="+mn-lt"/>
                <a:cs typeface="+mn-lt"/>
              </a:rPr>
              <a:t>nema</a:t>
            </a:r>
            <a:r>
              <a:rPr lang="en-US" sz="1800" b="1" dirty="0">
                <a:latin typeface="Calibri"/>
                <a:ea typeface="+mn-lt"/>
                <a:cs typeface="+mn-lt"/>
              </a:rPr>
              <a:t> </a:t>
            </a:r>
            <a:r>
              <a:rPr lang="en-US" sz="1800" b="1" dirty="0" err="1">
                <a:latin typeface="Calibri"/>
                <a:ea typeface="+mn-lt"/>
                <a:cs typeface="+mn-lt"/>
              </a:rPr>
              <a:t>ni</a:t>
            </a:r>
            <a:r>
              <a:rPr lang="en-US" sz="1800" b="1" dirty="0">
                <a:latin typeface="Calibri"/>
                <a:ea typeface="+mn-lt"/>
                <a:cs typeface="+mn-lt"/>
              </a:rPr>
              <a:t> </a:t>
            </a:r>
            <a:r>
              <a:rPr lang="en-US" sz="1800" b="1" dirty="0" err="1">
                <a:latin typeface="Calibri"/>
                <a:ea typeface="+mn-lt"/>
                <a:cs typeface="+mn-lt"/>
              </a:rPr>
              <a:t>jednog</a:t>
            </a:r>
            <a:r>
              <a:rPr lang="en-US" sz="1800" b="1" dirty="0">
                <a:latin typeface="Calibri"/>
                <a:ea typeface="+mn-lt"/>
                <a:cs typeface="+mn-lt"/>
              </a:rPr>
              <a:t> </a:t>
            </a:r>
            <a:r>
              <a:rPr lang="en-US" sz="1800" b="1" dirty="0" err="1">
                <a:latin typeface="Calibri"/>
                <a:ea typeface="+mn-lt"/>
                <a:cs typeface="+mn-lt"/>
              </a:rPr>
              <a:t>zabilježenog</a:t>
            </a:r>
            <a:r>
              <a:rPr lang="en-US" sz="1800" b="1" dirty="0">
                <a:latin typeface="Calibri"/>
                <a:ea typeface="+mn-lt"/>
                <a:cs typeface="+mn-lt"/>
              </a:rPr>
              <a:t> </a:t>
            </a:r>
            <a:r>
              <a:rPr lang="en-US" sz="1800" b="1" dirty="0" err="1">
                <a:latin typeface="Calibri"/>
                <a:ea typeface="+mn-lt"/>
                <a:cs typeface="+mn-lt"/>
              </a:rPr>
              <a:t>odgovara</a:t>
            </a:r>
            <a:endParaRPr lang="en-US" sz="1800" b="1" dirty="0">
              <a:latin typeface="Calibri"/>
              <a:ea typeface="+mn-lt"/>
              <a:cs typeface="+mn-lt"/>
            </a:endParaRPr>
          </a:p>
          <a:p>
            <a:pPr marL="285750" indent="-285750">
              <a:lnSpc>
                <a:spcPct val="100000"/>
              </a:lnSpc>
            </a:pPr>
            <a:r>
              <a:rPr lang="en-US" sz="1800" b="1" dirty="0">
                <a:latin typeface="Calibri"/>
                <a:ea typeface="+mn-lt"/>
                <a:cs typeface="+mn-lt"/>
              </a:rPr>
              <a:t> </a:t>
            </a:r>
            <a:r>
              <a:rPr lang="en-US" sz="1800" b="1" dirty="0" err="1">
                <a:latin typeface="Calibri"/>
                <a:ea typeface="+mn-lt"/>
                <a:cs typeface="+mn-lt"/>
              </a:rPr>
              <a:t>možemo</a:t>
            </a:r>
            <a:r>
              <a:rPr lang="en-US" sz="1800" b="1" dirty="0">
                <a:latin typeface="Calibri"/>
                <a:ea typeface="+mn-lt"/>
                <a:cs typeface="+mn-lt"/>
              </a:rPr>
              <a:t> </a:t>
            </a:r>
            <a:r>
              <a:rPr lang="en-US" sz="1800" b="1" dirty="0" err="1">
                <a:latin typeface="Calibri"/>
                <a:ea typeface="+mn-lt"/>
                <a:cs typeface="+mn-lt"/>
              </a:rPr>
              <a:t>vidjeti</a:t>
            </a:r>
            <a:r>
              <a:rPr lang="en-US" sz="1800" b="1" dirty="0">
                <a:latin typeface="Calibri"/>
                <a:ea typeface="+mn-lt"/>
                <a:cs typeface="+mn-lt"/>
              </a:rPr>
              <a:t> da</a:t>
            </a:r>
            <a:r>
              <a:rPr lang="hr-HR" sz="1800" b="1" dirty="0">
                <a:latin typeface="Calibri"/>
                <a:ea typeface="+mn-lt"/>
                <a:cs typeface="+mn-lt"/>
              </a:rPr>
              <a:t> </a:t>
            </a:r>
            <a:r>
              <a:rPr lang="en-US" sz="1800" b="1" dirty="0">
                <a:latin typeface="Calibri"/>
                <a:ea typeface="+mn-lt"/>
                <a:cs typeface="+mn-lt"/>
              </a:rPr>
              <a:t>u </a:t>
            </a:r>
            <a:r>
              <a:rPr lang="en-US" sz="1800" b="1" dirty="0" err="1">
                <a:latin typeface="Calibri"/>
                <a:ea typeface="+mn-lt"/>
                <a:cs typeface="+mn-lt"/>
              </a:rPr>
              <a:t>životima</a:t>
            </a:r>
            <a:r>
              <a:rPr lang="en-US" sz="1800" b="1" dirty="0">
                <a:latin typeface="Calibri"/>
                <a:ea typeface="+mn-lt"/>
                <a:cs typeface="+mn-lt"/>
              </a:rPr>
              <a:t> </a:t>
            </a:r>
            <a:r>
              <a:rPr lang="en-US" sz="1800" b="1" dirty="0" err="1">
                <a:latin typeface="Calibri"/>
                <a:ea typeface="+mn-lt"/>
                <a:cs typeface="+mn-lt"/>
              </a:rPr>
              <a:t>ispitanika</a:t>
            </a:r>
            <a:r>
              <a:rPr lang="en-US" sz="1800" b="1" dirty="0">
                <a:latin typeface="Calibri"/>
                <a:ea typeface="+mn-lt"/>
                <a:cs typeface="+mn-lt"/>
              </a:rPr>
              <a:t> </a:t>
            </a:r>
            <a:r>
              <a:rPr lang="en-US" sz="1800" b="1" dirty="0" err="1">
                <a:latin typeface="Calibri"/>
                <a:ea typeface="+mn-lt"/>
                <a:cs typeface="+mn-lt"/>
              </a:rPr>
              <a:t>dominira</a:t>
            </a:r>
            <a:r>
              <a:rPr lang="en-US" sz="1800" b="1" dirty="0">
                <a:latin typeface="Calibri"/>
                <a:ea typeface="+mn-lt"/>
                <a:cs typeface="+mn-lt"/>
              </a:rPr>
              <a:t> </a:t>
            </a:r>
            <a:r>
              <a:rPr lang="en-US" sz="1800" b="1" dirty="0" err="1">
                <a:latin typeface="Calibri"/>
                <a:ea typeface="+mn-lt"/>
                <a:cs typeface="+mn-lt"/>
              </a:rPr>
              <a:t>ponekad</a:t>
            </a:r>
            <a:r>
              <a:rPr lang="en-US" sz="1800" b="1" dirty="0">
                <a:latin typeface="Calibri"/>
                <a:ea typeface="+mn-lt"/>
                <a:cs typeface="+mn-lt"/>
              </a:rPr>
              <a:t> </a:t>
            </a:r>
            <a:r>
              <a:rPr lang="en-US" sz="1800" b="1" dirty="0" err="1">
                <a:latin typeface="Calibri"/>
                <a:ea typeface="+mn-lt"/>
                <a:cs typeface="+mn-lt"/>
              </a:rPr>
              <a:t>ili</a:t>
            </a:r>
            <a:r>
              <a:rPr lang="en-US" sz="1800" b="1" dirty="0">
                <a:latin typeface="Calibri"/>
                <a:ea typeface="+mn-lt"/>
                <a:cs typeface="+mn-lt"/>
              </a:rPr>
              <a:t> </a:t>
            </a:r>
            <a:r>
              <a:rPr lang="en-US" sz="1800" b="1" dirty="0" err="1">
                <a:latin typeface="Calibri"/>
                <a:ea typeface="+mn-lt"/>
                <a:cs typeface="+mn-lt"/>
              </a:rPr>
              <a:t>uvijek</a:t>
            </a:r>
            <a:r>
              <a:rPr lang="en-US" sz="1800" b="1" dirty="0">
                <a:latin typeface="Calibri"/>
                <a:ea typeface="+mn-lt"/>
                <a:cs typeface="+mn-lt"/>
              </a:rPr>
              <a:t> </a:t>
            </a:r>
            <a:r>
              <a:rPr lang="en-US" sz="1800" b="1" dirty="0" err="1">
                <a:latin typeface="Calibri"/>
                <a:ea typeface="+mn-lt"/>
                <a:cs typeface="+mn-lt"/>
              </a:rPr>
              <a:t>nelagoda</a:t>
            </a:r>
            <a:r>
              <a:rPr lang="en-US" sz="1800" b="1" dirty="0">
                <a:latin typeface="Calibri"/>
                <a:ea typeface="+mn-lt"/>
                <a:cs typeface="+mn-lt"/>
              </a:rPr>
              <a:t> </a:t>
            </a:r>
            <a:r>
              <a:rPr lang="en-US" sz="1800" b="1" dirty="0" err="1">
                <a:latin typeface="Calibri"/>
                <a:ea typeface="+mn-lt"/>
                <a:cs typeface="+mn-lt"/>
              </a:rPr>
              <a:t>i</a:t>
            </a:r>
            <a:r>
              <a:rPr lang="en-US" sz="1800" b="1" dirty="0">
                <a:latin typeface="Calibri"/>
                <a:ea typeface="+mn-lt"/>
                <a:cs typeface="+mn-lt"/>
              </a:rPr>
              <a:t> </a:t>
            </a:r>
            <a:r>
              <a:rPr lang="en-US" sz="1800" b="1" dirty="0" err="1">
                <a:latin typeface="Calibri"/>
                <a:ea typeface="+mn-lt"/>
                <a:cs typeface="+mn-lt"/>
              </a:rPr>
              <a:t>briga</a:t>
            </a:r>
            <a:endParaRPr lang="en-US" sz="1800" b="1" dirty="0">
              <a:latin typeface="Calibri"/>
              <a:ea typeface="+mn-lt"/>
              <a:cs typeface="+mn-lt"/>
            </a:endParaRPr>
          </a:p>
          <a:p>
            <a:pPr marL="285750" indent="-285750">
              <a:lnSpc>
                <a:spcPct val="100000"/>
              </a:lnSpc>
            </a:pPr>
            <a:r>
              <a:rPr lang="hr-HR" sz="1800" b="1" dirty="0">
                <a:latin typeface="Calibri"/>
                <a:ea typeface="+mn-lt"/>
                <a:cs typeface="+mn-lt"/>
              </a:rPr>
              <a:t>t</a:t>
            </a:r>
            <a:r>
              <a:rPr lang="en-US" sz="1800" b="1" dirty="0">
                <a:latin typeface="Calibri"/>
                <a:ea typeface="+mn-lt"/>
                <a:cs typeface="+mn-lt"/>
              </a:rPr>
              <a:t>o je </a:t>
            </a:r>
            <a:r>
              <a:rPr lang="en-US" sz="1800" b="1" dirty="0" err="1">
                <a:latin typeface="Calibri"/>
                <a:ea typeface="+mn-lt"/>
                <a:cs typeface="+mn-lt"/>
              </a:rPr>
              <a:t>vrlo</a:t>
            </a:r>
            <a:r>
              <a:rPr lang="en-US" sz="1800" b="1" dirty="0">
                <a:latin typeface="Calibri"/>
                <a:ea typeface="+mn-lt"/>
                <a:cs typeface="+mn-lt"/>
              </a:rPr>
              <a:t> </a:t>
            </a:r>
            <a:r>
              <a:rPr lang="en-US" sz="1800" b="1" dirty="0" err="1">
                <a:latin typeface="Calibri"/>
                <a:ea typeface="+mn-lt"/>
                <a:cs typeface="+mn-lt"/>
              </a:rPr>
              <a:t>zabrinjavajuće</a:t>
            </a:r>
            <a:r>
              <a:rPr lang="en-US" sz="1800" b="1" dirty="0">
                <a:latin typeface="Calibri"/>
                <a:ea typeface="+mn-lt"/>
                <a:cs typeface="+mn-lt"/>
              </a:rPr>
              <a:t> </a:t>
            </a:r>
            <a:r>
              <a:rPr lang="en-US" sz="1800" b="1" dirty="0" err="1">
                <a:latin typeface="Calibri"/>
                <a:ea typeface="+mn-lt"/>
                <a:cs typeface="+mn-lt"/>
              </a:rPr>
              <a:t>jer</a:t>
            </a:r>
            <a:r>
              <a:rPr lang="en-US" sz="1800" b="1" dirty="0">
                <a:latin typeface="Calibri"/>
                <a:ea typeface="+mn-lt"/>
                <a:cs typeface="+mn-lt"/>
              </a:rPr>
              <a:t> </a:t>
            </a:r>
            <a:r>
              <a:rPr lang="en-US" sz="1800" b="1" dirty="0" err="1">
                <a:latin typeface="Calibri"/>
                <a:ea typeface="+mn-lt"/>
                <a:cs typeface="+mn-lt"/>
              </a:rPr>
              <a:t>briga</a:t>
            </a:r>
            <a:r>
              <a:rPr lang="en-US" sz="1800" b="1" dirty="0">
                <a:latin typeface="Calibri"/>
                <a:ea typeface="+mn-lt"/>
                <a:cs typeface="+mn-lt"/>
              </a:rPr>
              <a:t> </a:t>
            </a:r>
            <a:r>
              <a:rPr lang="en-US" sz="1800" b="1" dirty="0" err="1">
                <a:latin typeface="Calibri"/>
                <a:ea typeface="+mn-lt"/>
                <a:cs typeface="+mn-lt"/>
              </a:rPr>
              <a:t>i</a:t>
            </a:r>
            <a:r>
              <a:rPr lang="en-US" sz="1800" b="1" dirty="0">
                <a:latin typeface="Calibri"/>
                <a:ea typeface="+mn-lt"/>
                <a:cs typeface="+mn-lt"/>
              </a:rPr>
              <a:t> </a:t>
            </a:r>
            <a:r>
              <a:rPr lang="en-US" sz="1800" b="1" dirty="0" err="1">
                <a:latin typeface="Calibri"/>
                <a:ea typeface="+mn-lt"/>
                <a:cs typeface="+mn-lt"/>
              </a:rPr>
              <a:t>nelagoda</a:t>
            </a:r>
            <a:r>
              <a:rPr lang="en-US" sz="1800" b="1" dirty="0">
                <a:latin typeface="Calibri"/>
                <a:ea typeface="+mn-lt"/>
                <a:cs typeface="+mn-lt"/>
              </a:rPr>
              <a:t> </a:t>
            </a:r>
            <a:r>
              <a:rPr lang="en-US" sz="1800" b="1" dirty="0" err="1">
                <a:latin typeface="Calibri"/>
                <a:ea typeface="+mn-lt"/>
                <a:cs typeface="+mn-lt"/>
              </a:rPr>
              <a:t>mogu</a:t>
            </a:r>
            <a:r>
              <a:rPr lang="en-US" sz="1800" b="1" dirty="0">
                <a:latin typeface="Calibri"/>
                <a:ea typeface="+mn-lt"/>
                <a:cs typeface="+mn-lt"/>
              </a:rPr>
              <a:t> </a:t>
            </a:r>
            <a:r>
              <a:rPr lang="en-US" sz="1800" b="1" dirty="0" err="1">
                <a:latin typeface="Calibri"/>
                <a:ea typeface="+mn-lt"/>
                <a:cs typeface="+mn-lt"/>
              </a:rPr>
              <a:t>utjecati</a:t>
            </a:r>
            <a:r>
              <a:rPr lang="en-US" sz="1800" b="1" dirty="0">
                <a:latin typeface="Calibri"/>
                <a:ea typeface="+mn-lt"/>
                <a:cs typeface="+mn-lt"/>
              </a:rPr>
              <a:t> </a:t>
            </a:r>
            <a:r>
              <a:rPr lang="en-US" sz="1800" b="1" dirty="0" err="1">
                <a:latin typeface="Calibri"/>
                <a:ea typeface="+mn-lt"/>
                <a:cs typeface="+mn-lt"/>
              </a:rPr>
              <a:t>na</a:t>
            </a:r>
            <a:r>
              <a:rPr lang="en-US" sz="1800" b="1" dirty="0">
                <a:latin typeface="Calibri"/>
                <a:ea typeface="+mn-lt"/>
                <a:cs typeface="+mn-lt"/>
              </a:rPr>
              <a:t> </a:t>
            </a:r>
            <a:r>
              <a:rPr lang="en-US" sz="1800" b="1" dirty="0" err="1">
                <a:latin typeface="Calibri"/>
                <a:ea typeface="+mn-lt"/>
                <a:cs typeface="+mn-lt"/>
              </a:rPr>
              <a:t>naše</a:t>
            </a:r>
            <a:r>
              <a:rPr lang="en-US" sz="1800" b="1" dirty="0">
                <a:latin typeface="Calibri"/>
                <a:ea typeface="+mn-lt"/>
                <a:cs typeface="+mn-lt"/>
              </a:rPr>
              <a:t> </a:t>
            </a:r>
            <a:r>
              <a:rPr lang="en-US" sz="1800" b="1" dirty="0" err="1">
                <a:latin typeface="Calibri"/>
                <a:ea typeface="+mn-lt"/>
                <a:cs typeface="+mn-lt"/>
              </a:rPr>
              <a:t>zdravlje</a:t>
            </a:r>
            <a:r>
              <a:rPr lang="en-US" sz="1800" b="1" dirty="0">
                <a:latin typeface="Calibri"/>
                <a:ea typeface="+mn-lt"/>
                <a:cs typeface="+mn-lt"/>
              </a:rPr>
              <a:t>, </a:t>
            </a:r>
            <a:r>
              <a:rPr lang="en-US" sz="1800" b="1" dirty="0" err="1">
                <a:latin typeface="Calibri"/>
                <a:ea typeface="+mn-lt"/>
                <a:cs typeface="+mn-lt"/>
              </a:rPr>
              <a:t>ali</a:t>
            </a:r>
            <a:r>
              <a:rPr lang="en-US" sz="1800" b="1" dirty="0">
                <a:latin typeface="Calibri"/>
                <a:ea typeface="+mn-lt"/>
                <a:cs typeface="+mn-lt"/>
              </a:rPr>
              <a:t> </a:t>
            </a:r>
            <a:r>
              <a:rPr lang="en-US" sz="1800" b="1" dirty="0" err="1">
                <a:latin typeface="Calibri"/>
                <a:ea typeface="+mn-lt"/>
                <a:cs typeface="+mn-lt"/>
              </a:rPr>
              <a:t>i</a:t>
            </a:r>
            <a:r>
              <a:rPr lang="en-US" sz="1800" b="1" dirty="0">
                <a:latin typeface="Calibri"/>
                <a:ea typeface="+mn-lt"/>
                <a:cs typeface="+mn-lt"/>
              </a:rPr>
              <a:t> </a:t>
            </a:r>
            <a:r>
              <a:rPr lang="en-US" sz="1800" b="1" dirty="0" err="1">
                <a:latin typeface="Calibri"/>
                <a:ea typeface="+mn-lt"/>
                <a:cs typeface="+mn-lt"/>
              </a:rPr>
              <a:t>rezultate</a:t>
            </a:r>
            <a:r>
              <a:rPr lang="en-US" sz="1800" b="1" dirty="0">
                <a:latin typeface="Calibri"/>
                <a:ea typeface="+mn-lt"/>
                <a:cs typeface="+mn-lt"/>
              </a:rPr>
              <a:t>  </a:t>
            </a:r>
            <a:r>
              <a:rPr lang="en-US" sz="1800" b="1" dirty="0" err="1">
                <a:latin typeface="Calibri"/>
                <a:ea typeface="+mn-lt"/>
                <a:cs typeface="+mn-lt"/>
              </a:rPr>
              <a:t>izvršavanja</a:t>
            </a:r>
            <a:r>
              <a:rPr lang="en-US" sz="1800" b="1" dirty="0">
                <a:latin typeface="Calibri"/>
                <a:ea typeface="+mn-lt"/>
                <a:cs typeface="+mn-lt"/>
              </a:rPr>
              <a:t> </a:t>
            </a:r>
            <a:r>
              <a:rPr lang="en-US" sz="1800" b="1" dirty="0" err="1">
                <a:latin typeface="Calibri"/>
                <a:ea typeface="+mn-lt"/>
                <a:cs typeface="+mn-lt"/>
              </a:rPr>
              <a:t>svakodnevnih</a:t>
            </a:r>
            <a:r>
              <a:rPr lang="en-US" sz="1800" b="1" dirty="0">
                <a:latin typeface="Calibri"/>
                <a:ea typeface="+mn-lt"/>
                <a:cs typeface="+mn-lt"/>
              </a:rPr>
              <a:t> </a:t>
            </a:r>
            <a:r>
              <a:rPr lang="en-US" sz="1800" b="1" dirty="0" err="1">
                <a:latin typeface="Calibri"/>
                <a:ea typeface="+mn-lt"/>
                <a:cs typeface="+mn-lt"/>
              </a:rPr>
              <a:t>aktivnosti</a:t>
            </a:r>
            <a:endParaRPr lang="en-US" sz="1800" b="1" dirty="0">
              <a:latin typeface="Calibri"/>
              <a:ea typeface="+mn-lt"/>
              <a:cs typeface="+mn-lt"/>
            </a:endParaRPr>
          </a:p>
          <a:p>
            <a:pPr marL="285750" indent="-285750">
              <a:lnSpc>
                <a:spcPct val="100000"/>
              </a:lnSpc>
            </a:pPr>
            <a:endParaRPr lang="en-US" sz="1400" dirty="0">
              <a:ea typeface="+mn-lt"/>
              <a:cs typeface="+mn-lt"/>
            </a:endParaRPr>
          </a:p>
        </p:txBody>
      </p:sp>
      <p:pic>
        <p:nvPicPr>
          <p:cNvPr id="4" name="Picture 4" descr="Chart, pie chart&#10;&#10;Description automatically generated">
            <a:extLst>
              <a:ext uri="{FF2B5EF4-FFF2-40B4-BE49-F238E27FC236}">
                <a16:creationId xmlns:a16="http://schemas.microsoft.com/office/drawing/2014/main" id="{CA9B6890-D6E4-40DE-90BD-76139B6320CB}"/>
              </a:ext>
            </a:extLst>
          </p:cNvPr>
          <p:cNvPicPr>
            <a:picLocks noChangeAspect="1"/>
          </p:cNvPicPr>
          <p:nvPr/>
        </p:nvPicPr>
        <p:blipFill>
          <a:blip r:embed="rId4"/>
          <a:stretch>
            <a:fillRect/>
          </a:stretch>
        </p:blipFill>
        <p:spPr>
          <a:xfrm>
            <a:off x="5742365" y="3948305"/>
            <a:ext cx="5124532" cy="2858196"/>
          </a:xfrm>
          <a:prstGeom prst="rect">
            <a:avLst/>
          </a:prstGeom>
        </p:spPr>
      </p:pic>
      <p:pic>
        <p:nvPicPr>
          <p:cNvPr id="5" name="Snimka1">
            <a:hlinkClick r:id="" action="ppaction://media"/>
            <a:extLst>
              <a:ext uri="{FF2B5EF4-FFF2-40B4-BE49-F238E27FC236}">
                <a16:creationId xmlns:a16="http://schemas.microsoft.com/office/drawing/2014/main" id="{4ACB2268-4C35-449F-B46C-BEF232BE0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3201" y="6160675"/>
            <a:ext cx="487363" cy="487363"/>
          </a:xfrm>
          <a:prstGeom prst="rect">
            <a:avLst/>
          </a:prstGeom>
        </p:spPr>
      </p:pic>
    </p:spTree>
    <p:extLst>
      <p:ext uri="{BB962C8B-B14F-4D97-AF65-F5344CB8AC3E}">
        <p14:creationId xmlns:p14="http://schemas.microsoft.com/office/powerpoint/2010/main" val="258110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Chart, bar chart&#10;&#10;Description automatically generated">
            <a:extLst>
              <a:ext uri="{FF2B5EF4-FFF2-40B4-BE49-F238E27FC236}">
                <a16:creationId xmlns:a16="http://schemas.microsoft.com/office/drawing/2014/main" id="{387CE87F-6B67-47EE-8483-B1295C9CD7F0}"/>
              </a:ext>
            </a:extLst>
          </p:cNvPr>
          <p:cNvPicPr>
            <a:picLocks noChangeAspect="1"/>
          </p:cNvPicPr>
          <p:nvPr/>
        </p:nvPicPr>
        <p:blipFill>
          <a:blip r:embed="rId4"/>
          <a:stretch>
            <a:fillRect/>
          </a:stretch>
        </p:blipFill>
        <p:spPr>
          <a:xfrm>
            <a:off x="303693" y="1773323"/>
            <a:ext cx="6195242" cy="3152383"/>
          </a:xfrm>
          <a:prstGeom prst="rect">
            <a:avLst/>
          </a:prstGeom>
        </p:spPr>
      </p:pic>
      <p:sp>
        <p:nvSpPr>
          <p:cNvPr id="8" name="Rectangle 12">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A71A40E-9577-4129-9914-88DADC1D621D}"/>
              </a:ext>
            </a:extLst>
          </p:cNvPr>
          <p:cNvSpPr>
            <a:spLocks noGrp="1"/>
          </p:cNvSpPr>
          <p:nvPr>
            <p:ph type="title"/>
          </p:nvPr>
        </p:nvSpPr>
        <p:spPr>
          <a:xfrm>
            <a:off x="6873606" y="938022"/>
            <a:ext cx="4597758" cy="81664"/>
          </a:xfrm>
        </p:spPr>
        <p:txBody>
          <a:bodyPr>
            <a:normAutofit fontScale="90000"/>
          </a:bodyPr>
          <a:lstStyle/>
          <a:p>
            <a:endParaRPr lang="en-US" dirty="0">
              <a:solidFill>
                <a:srgbClr val="FFFFFF"/>
              </a:solidFill>
            </a:endParaRPr>
          </a:p>
        </p:txBody>
      </p:sp>
      <p:sp>
        <p:nvSpPr>
          <p:cNvPr id="3" name="Content Placeholder 2">
            <a:extLst>
              <a:ext uri="{FF2B5EF4-FFF2-40B4-BE49-F238E27FC236}">
                <a16:creationId xmlns:a16="http://schemas.microsoft.com/office/drawing/2014/main" id="{C303D566-4A13-4298-B94B-5FEBA29D6F9C}"/>
              </a:ext>
            </a:extLst>
          </p:cNvPr>
          <p:cNvSpPr>
            <a:spLocks noGrp="1"/>
          </p:cNvSpPr>
          <p:nvPr>
            <p:ph idx="1"/>
          </p:nvPr>
        </p:nvSpPr>
        <p:spPr>
          <a:xfrm>
            <a:off x="6672323" y="1118789"/>
            <a:ext cx="4899682" cy="4468972"/>
          </a:xfrm>
        </p:spPr>
        <p:txBody>
          <a:bodyPr vert="horz" lIns="91440" tIns="45720" rIns="91440" bIns="45720" rtlCol="0" anchor="ctr">
            <a:noAutofit/>
          </a:bodyPr>
          <a:lstStyle/>
          <a:p>
            <a:pPr marL="305435" indent="-305435">
              <a:lnSpc>
                <a:spcPct val="100000"/>
              </a:lnSpc>
            </a:pPr>
            <a:r>
              <a:rPr lang="en-US" sz="1600" err="1">
                <a:solidFill>
                  <a:srgbClr val="FFFFFF"/>
                </a:solidFill>
                <a:ea typeface="+mn-lt"/>
                <a:cs typeface="+mn-lt"/>
              </a:rPr>
              <a:t>postavljeno</a:t>
            </a:r>
            <a:r>
              <a:rPr lang="en-US" sz="1600">
                <a:solidFill>
                  <a:srgbClr val="FFFFFF"/>
                </a:solidFill>
                <a:ea typeface="+mn-lt"/>
                <a:cs typeface="+mn-lt"/>
              </a:rPr>
              <a:t> je </a:t>
            </a:r>
            <a:r>
              <a:rPr lang="en-US" sz="1600" err="1">
                <a:solidFill>
                  <a:srgbClr val="FFFFFF"/>
                </a:solidFill>
                <a:ea typeface="+mn-lt"/>
                <a:cs typeface="+mn-lt"/>
              </a:rPr>
              <a:t>pitanje</a:t>
            </a:r>
            <a:r>
              <a:rPr lang="en-US" sz="1600">
                <a:solidFill>
                  <a:srgbClr val="FFFFFF"/>
                </a:solidFill>
                <a:ea typeface="+mn-lt"/>
                <a:cs typeface="+mn-lt"/>
              </a:rPr>
              <a:t> o </a:t>
            </a:r>
            <a:r>
              <a:rPr lang="en-US" sz="1600" err="1">
                <a:solidFill>
                  <a:srgbClr val="FFFFFF"/>
                </a:solidFill>
                <a:ea typeface="+mn-lt"/>
                <a:cs typeface="+mn-lt"/>
              </a:rPr>
              <a:t>promjenama</a:t>
            </a:r>
            <a:r>
              <a:rPr lang="en-US" sz="1600">
                <a:solidFill>
                  <a:srgbClr val="FFFFFF"/>
                </a:solidFill>
                <a:ea typeface="+mn-lt"/>
                <a:cs typeface="+mn-lt"/>
              </a:rPr>
              <a:t> u </a:t>
            </a:r>
            <a:r>
              <a:rPr lang="en-US" sz="1600" err="1">
                <a:solidFill>
                  <a:srgbClr val="FFFFFF"/>
                </a:solidFill>
                <a:ea typeface="+mn-lt"/>
                <a:cs typeface="+mn-lt"/>
              </a:rPr>
              <a:t>ponašanju</a:t>
            </a:r>
            <a:r>
              <a:rPr lang="en-US" sz="1600">
                <a:solidFill>
                  <a:srgbClr val="FFFFFF"/>
                </a:solidFill>
                <a:ea typeface="+mn-lt"/>
                <a:cs typeface="+mn-lt"/>
              </a:rPr>
              <a:t> </a:t>
            </a:r>
            <a:r>
              <a:rPr lang="en-US" sz="1600" err="1">
                <a:solidFill>
                  <a:srgbClr val="FFFFFF"/>
                </a:solidFill>
                <a:ea typeface="+mn-lt"/>
                <a:cs typeface="+mn-lt"/>
              </a:rPr>
              <a:t>tijekom</a:t>
            </a:r>
            <a:r>
              <a:rPr lang="en-US" sz="1600">
                <a:solidFill>
                  <a:srgbClr val="FFFFFF"/>
                </a:solidFill>
                <a:ea typeface="+mn-lt"/>
                <a:cs typeface="+mn-lt"/>
              </a:rPr>
              <a:t> </a:t>
            </a:r>
            <a:r>
              <a:rPr lang="en-US" sz="1600" err="1">
                <a:solidFill>
                  <a:srgbClr val="FFFFFF"/>
                </a:solidFill>
                <a:ea typeface="+mn-lt"/>
                <a:cs typeface="+mn-lt"/>
              </a:rPr>
              <a:t>stresnog</a:t>
            </a:r>
            <a:r>
              <a:rPr lang="en-US" sz="1600">
                <a:solidFill>
                  <a:srgbClr val="FFFFFF"/>
                </a:solidFill>
                <a:ea typeface="+mn-lt"/>
                <a:cs typeface="+mn-lt"/>
              </a:rPr>
              <a:t> </a:t>
            </a:r>
            <a:r>
              <a:rPr lang="en-US" sz="1600" err="1">
                <a:solidFill>
                  <a:srgbClr val="FFFFFF"/>
                </a:solidFill>
                <a:ea typeface="+mn-lt"/>
                <a:cs typeface="+mn-lt"/>
              </a:rPr>
              <a:t>perioda</a:t>
            </a:r>
            <a:r>
              <a:rPr lang="en-US" sz="1600">
                <a:solidFill>
                  <a:srgbClr val="FFFFFF"/>
                </a:solidFill>
                <a:ea typeface="+mn-lt"/>
                <a:cs typeface="+mn-lt"/>
              </a:rPr>
              <a:t>, </a:t>
            </a:r>
            <a:r>
              <a:rPr lang="en-US" sz="1600" err="1">
                <a:solidFill>
                  <a:srgbClr val="FFFFFF"/>
                </a:solidFill>
                <a:ea typeface="+mn-lt"/>
                <a:cs typeface="+mn-lt"/>
              </a:rPr>
              <a:t>ispitanici</a:t>
            </a:r>
            <a:r>
              <a:rPr lang="en-US" sz="1600">
                <a:solidFill>
                  <a:srgbClr val="FFFFFF"/>
                </a:solidFill>
                <a:ea typeface="+mn-lt"/>
                <a:cs typeface="+mn-lt"/>
              </a:rPr>
              <a:t> </a:t>
            </a:r>
            <a:r>
              <a:rPr lang="en-US" sz="1600" err="1">
                <a:solidFill>
                  <a:srgbClr val="FFFFFF"/>
                </a:solidFill>
                <a:ea typeface="+mn-lt"/>
                <a:cs typeface="+mn-lt"/>
              </a:rPr>
              <a:t>su</a:t>
            </a:r>
            <a:r>
              <a:rPr lang="en-US" sz="1600">
                <a:solidFill>
                  <a:srgbClr val="FFFFFF"/>
                </a:solidFill>
                <a:ea typeface="+mn-lt"/>
                <a:cs typeface="+mn-lt"/>
              </a:rPr>
              <a:t> </a:t>
            </a:r>
            <a:r>
              <a:rPr lang="en-US" sz="1600" err="1">
                <a:solidFill>
                  <a:srgbClr val="FFFFFF"/>
                </a:solidFill>
                <a:ea typeface="+mn-lt"/>
                <a:cs typeface="+mn-lt"/>
              </a:rPr>
              <a:t>mogli</a:t>
            </a:r>
            <a:r>
              <a:rPr lang="en-US" sz="1600">
                <a:solidFill>
                  <a:srgbClr val="FFFFFF"/>
                </a:solidFill>
                <a:ea typeface="+mn-lt"/>
                <a:cs typeface="+mn-lt"/>
              </a:rPr>
              <a:t> </a:t>
            </a:r>
            <a:r>
              <a:rPr lang="en-US" sz="1600" err="1">
                <a:solidFill>
                  <a:srgbClr val="FFFFFF"/>
                </a:solidFill>
                <a:ea typeface="+mn-lt"/>
                <a:cs typeface="+mn-lt"/>
              </a:rPr>
              <a:t>odabrati</a:t>
            </a:r>
            <a:r>
              <a:rPr lang="en-US" sz="1600">
                <a:solidFill>
                  <a:srgbClr val="FFFFFF"/>
                </a:solidFill>
                <a:ea typeface="+mn-lt"/>
                <a:cs typeface="+mn-lt"/>
              </a:rPr>
              <a:t> </a:t>
            </a:r>
            <a:r>
              <a:rPr lang="en-US" sz="1600" err="1">
                <a:solidFill>
                  <a:srgbClr val="FFFFFF"/>
                </a:solidFill>
                <a:ea typeface="+mn-lt"/>
                <a:cs typeface="+mn-lt"/>
              </a:rPr>
              <a:t>najviše</a:t>
            </a:r>
            <a:r>
              <a:rPr lang="en-US" sz="1600">
                <a:solidFill>
                  <a:srgbClr val="FFFFFF"/>
                </a:solidFill>
                <a:ea typeface="+mn-lt"/>
                <a:cs typeface="+mn-lt"/>
              </a:rPr>
              <a:t> tri </a:t>
            </a:r>
            <a:r>
              <a:rPr lang="en-US" sz="1600" err="1">
                <a:solidFill>
                  <a:srgbClr val="FFFFFF"/>
                </a:solidFill>
                <a:ea typeface="+mn-lt"/>
                <a:cs typeface="+mn-lt"/>
              </a:rPr>
              <a:t>odgovora</a:t>
            </a:r>
          </a:p>
          <a:p>
            <a:pPr marL="305435" indent="-305435">
              <a:lnSpc>
                <a:spcPct val="100000"/>
              </a:lnSpc>
            </a:pPr>
            <a:r>
              <a:rPr lang="en-US" sz="1600" err="1">
                <a:solidFill>
                  <a:srgbClr val="FFFFFF"/>
                </a:solidFill>
                <a:ea typeface="+mn-lt"/>
                <a:cs typeface="+mn-lt"/>
              </a:rPr>
              <a:t>Čak</a:t>
            </a:r>
            <a:r>
              <a:rPr lang="en-US" sz="1600">
                <a:solidFill>
                  <a:srgbClr val="FFFFFF"/>
                </a:solidFill>
                <a:ea typeface="+mn-lt"/>
                <a:cs typeface="+mn-lt"/>
              </a:rPr>
              <a:t> 10 </a:t>
            </a:r>
            <a:r>
              <a:rPr lang="en-US" sz="1600" err="1">
                <a:solidFill>
                  <a:srgbClr val="FFFFFF"/>
                </a:solidFill>
                <a:ea typeface="+mn-lt"/>
                <a:cs typeface="+mn-lt"/>
              </a:rPr>
              <a:t>ispitanika</a:t>
            </a:r>
            <a:r>
              <a:rPr lang="en-US" sz="1600">
                <a:solidFill>
                  <a:srgbClr val="FFFFFF"/>
                </a:solidFill>
                <a:ea typeface="+mn-lt"/>
                <a:cs typeface="+mn-lt"/>
              </a:rPr>
              <a:t> je </a:t>
            </a:r>
            <a:r>
              <a:rPr lang="en-US" sz="1600" err="1">
                <a:solidFill>
                  <a:srgbClr val="FFFFFF"/>
                </a:solidFill>
                <a:ea typeface="+mn-lt"/>
                <a:cs typeface="+mn-lt"/>
              </a:rPr>
              <a:t>odabralo</a:t>
            </a:r>
            <a:r>
              <a:rPr lang="en-US" sz="1600">
                <a:solidFill>
                  <a:srgbClr val="FFFFFF"/>
                </a:solidFill>
                <a:ea typeface="+mn-lt"/>
                <a:cs typeface="+mn-lt"/>
              </a:rPr>
              <a:t> </a:t>
            </a:r>
            <a:r>
              <a:rPr lang="en-US" sz="1600" err="1">
                <a:solidFill>
                  <a:srgbClr val="FFFFFF"/>
                </a:solidFill>
                <a:ea typeface="+mn-lt"/>
                <a:cs typeface="+mn-lt"/>
              </a:rPr>
              <a:t>nervozu</a:t>
            </a:r>
            <a:r>
              <a:rPr lang="en-US" sz="1600">
                <a:solidFill>
                  <a:srgbClr val="FFFFFF"/>
                </a:solidFill>
                <a:ea typeface="+mn-lt"/>
                <a:cs typeface="+mn-lt"/>
              </a:rPr>
              <a:t>, 7 </a:t>
            </a:r>
            <a:r>
              <a:rPr lang="en-US" sz="1600" err="1">
                <a:solidFill>
                  <a:srgbClr val="FFFFFF"/>
                </a:solidFill>
                <a:ea typeface="+mn-lt"/>
                <a:cs typeface="+mn-lt"/>
              </a:rPr>
              <a:t>strah</a:t>
            </a:r>
            <a:r>
              <a:rPr lang="en-US" sz="1600">
                <a:solidFill>
                  <a:srgbClr val="FFFFFF"/>
                </a:solidFill>
                <a:ea typeface="+mn-lt"/>
                <a:cs typeface="+mn-lt"/>
              </a:rPr>
              <a:t>, 6 </a:t>
            </a:r>
            <a:r>
              <a:rPr lang="en-US" sz="1600" err="1">
                <a:solidFill>
                  <a:srgbClr val="FFFFFF"/>
                </a:solidFill>
                <a:ea typeface="+mn-lt"/>
                <a:cs typeface="+mn-lt"/>
              </a:rPr>
              <a:t>poteškoće</a:t>
            </a:r>
            <a:r>
              <a:rPr lang="en-US" sz="1600">
                <a:solidFill>
                  <a:srgbClr val="FFFFFF"/>
                </a:solidFill>
                <a:ea typeface="+mn-lt"/>
                <a:cs typeface="+mn-lt"/>
              </a:rPr>
              <a:t> u </a:t>
            </a:r>
            <a:r>
              <a:rPr lang="en-US" sz="1600" err="1">
                <a:solidFill>
                  <a:srgbClr val="FFFFFF"/>
                </a:solidFill>
                <a:ea typeface="+mn-lt"/>
                <a:cs typeface="+mn-lt"/>
              </a:rPr>
              <a:t>međuljudskim</a:t>
            </a:r>
            <a:r>
              <a:rPr lang="en-US" sz="1600">
                <a:solidFill>
                  <a:srgbClr val="FFFFFF"/>
                </a:solidFill>
                <a:ea typeface="+mn-lt"/>
                <a:cs typeface="+mn-lt"/>
              </a:rPr>
              <a:t> </a:t>
            </a:r>
            <a:r>
              <a:rPr lang="en-US" sz="1600" err="1">
                <a:solidFill>
                  <a:srgbClr val="FFFFFF"/>
                </a:solidFill>
                <a:ea typeface="+mn-lt"/>
                <a:cs typeface="+mn-lt"/>
              </a:rPr>
              <a:t>odnosima</a:t>
            </a:r>
            <a:r>
              <a:rPr lang="en-US" sz="1600">
                <a:solidFill>
                  <a:srgbClr val="FFFFFF"/>
                </a:solidFill>
                <a:ea typeface="+mn-lt"/>
                <a:cs typeface="+mn-lt"/>
              </a:rPr>
              <a:t>, 5 </a:t>
            </a:r>
            <a:r>
              <a:rPr lang="en-US" sz="1600" err="1">
                <a:solidFill>
                  <a:srgbClr val="FFFFFF"/>
                </a:solidFill>
                <a:ea typeface="+mn-lt"/>
                <a:cs typeface="+mn-lt"/>
              </a:rPr>
              <a:t>nedostatak</a:t>
            </a:r>
            <a:r>
              <a:rPr lang="en-US" sz="1600">
                <a:solidFill>
                  <a:srgbClr val="FFFFFF"/>
                </a:solidFill>
                <a:ea typeface="+mn-lt"/>
                <a:cs typeface="+mn-lt"/>
              </a:rPr>
              <a:t> </a:t>
            </a:r>
            <a:r>
              <a:rPr lang="en-US" sz="1600" err="1">
                <a:solidFill>
                  <a:srgbClr val="FFFFFF"/>
                </a:solidFill>
                <a:ea typeface="+mn-lt"/>
                <a:cs typeface="+mn-lt"/>
              </a:rPr>
              <a:t>koncentracije</a:t>
            </a:r>
            <a:r>
              <a:rPr lang="en-US" sz="1600">
                <a:solidFill>
                  <a:srgbClr val="FFFFFF"/>
                </a:solidFill>
                <a:ea typeface="+mn-lt"/>
                <a:cs typeface="+mn-lt"/>
              </a:rPr>
              <a:t>, 4 </a:t>
            </a:r>
            <a:r>
              <a:rPr lang="en-US" sz="1600" err="1">
                <a:solidFill>
                  <a:srgbClr val="FFFFFF"/>
                </a:solidFill>
                <a:ea typeface="+mn-lt"/>
                <a:cs typeface="+mn-lt"/>
              </a:rPr>
              <a:t>učestale</a:t>
            </a:r>
            <a:r>
              <a:rPr lang="en-US" sz="1600">
                <a:solidFill>
                  <a:srgbClr val="FFFFFF"/>
                </a:solidFill>
                <a:ea typeface="+mn-lt"/>
                <a:cs typeface="+mn-lt"/>
              </a:rPr>
              <a:t> </a:t>
            </a:r>
            <a:r>
              <a:rPr lang="en-US" sz="1600" err="1">
                <a:solidFill>
                  <a:srgbClr val="FFFFFF"/>
                </a:solidFill>
                <a:ea typeface="+mn-lt"/>
                <a:cs typeface="+mn-lt"/>
              </a:rPr>
              <a:t>rasprave</a:t>
            </a:r>
            <a:r>
              <a:rPr lang="en-US" sz="1600">
                <a:solidFill>
                  <a:srgbClr val="FFFFFF"/>
                </a:solidFill>
                <a:ea typeface="+mn-lt"/>
                <a:cs typeface="+mn-lt"/>
              </a:rPr>
              <a:t> </a:t>
            </a:r>
            <a:r>
              <a:rPr lang="en-US" sz="1600" err="1">
                <a:solidFill>
                  <a:srgbClr val="FFFFFF"/>
                </a:solidFill>
                <a:ea typeface="+mn-lt"/>
                <a:cs typeface="+mn-lt"/>
              </a:rPr>
              <a:t>i</a:t>
            </a:r>
            <a:r>
              <a:rPr lang="en-US" sz="1600">
                <a:solidFill>
                  <a:srgbClr val="FFFFFF"/>
                </a:solidFill>
                <a:ea typeface="+mn-lt"/>
                <a:cs typeface="+mn-lt"/>
              </a:rPr>
              <a:t> </a:t>
            </a:r>
            <a:r>
              <a:rPr lang="en-US" sz="1600" err="1">
                <a:solidFill>
                  <a:srgbClr val="FFFFFF"/>
                </a:solidFill>
                <a:ea typeface="+mn-lt"/>
                <a:cs typeface="+mn-lt"/>
              </a:rPr>
              <a:t>depresija</a:t>
            </a:r>
            <a:r>
              <a:rPr lang="en-US" sz="1600">
                <a:solidFill>
                  <a:srgbClr val="FFFFFF"/>
                </a:solidFill>
                <a:ea typeface="+mn-lt"/>
                <a:cs typeface="+mn-lt"/>
              </a:rPr>
              <a:t>, 3 </a:t>
            </a:r>
            <a:r>
              <a:rPr lang="en-US" sz="1600" err="1">
                <a:solidFill>
                  <a:srgbClr val="FFFFFF"/>
                </a:solidFill>
                <a:ea typeface="+mn-lt"/>
                <a:cs typeface="+mn-lt"/>
              </a:rPr>
              <a:t>agresivnost</a:t>
            </a:r>
            <a:r>
              <a:rPr lang="en-US" sz="1600">
                <a:solidFill>
                  <a:srgbClr val="FFFFFF"/>
                </a:solidFill>
                <a:ea typeface="+mn-lt"/>
                <a:cs typeface="+mn-lt"/>
              </a:rPr>
              <a:t> </a:t>
            </a:r>
            <a:r>
              <a:rPr lang="en-US" sz="1600" err="1">
                <a:solidFill>
                  <a:srgbClr val="FFFFFF"/>
                </a:solidFill>
                <a:ea typeface="+mn-lt"/>
                <a:cs typeface="+mn-lt"/>
              </a:rPr>
              <a:t>i</a:t>
            </a:r>
            <a:r>
              <a:rPr lang="en-US" sz="1600">
                <a:solidFill>
                  <a:srgbClr val="FFFFFF"/>
                </a:solidFill>
                <a:ea typeface="+mn-lt"/>
                <a:cs typeface="+mn-lt"/>
              </a:rPr>
              <a:t> 1 </a:t>
            </a:r>
            <a:r>
              <a:rPr lang="en-US" sz="1600" err="1">
                <a:solidFill>
                  <a:srgbClr val="FFFFFF"/>
                </a:solidFill>
                <a:ea typeface="+mn-lt"/>
                <a:cs typeface="+mn-lt"/>
              </a:rPr>
              <a:t>euforija</a:t>
            </a:r>
            <a:r>
              <a:rPr lang="en-US" sz="1600">
                <a:solidFill>
                  <a:srgbClr val="FFFFFF"/>
                </a:solidFill>
                <a:ea typeface="+mn-lt"/>
                <a:cs typeface="+mn-lt"/>
              </a:rPr>
              <a:t> </a:t>
            </a:r>
            <a:r>
              <a:rPr lang="en-US" sz="1600" err="1">
                <a:solidFill>
                  <a:srgbClr val="FFFFFF"/>
                </a:solidFill>
                <a:ea typeface="+mn-lt"/>
                <a:cs typeface="+mn-lt"/>
              </a:rPr>
              <a:t>ili</a:t>
            </a:r>
            <a:r>
              <a:rPr lang="en-US" sz="1600">
                <a:solidFill>
                  <a:srgbClr val="FFFFFF"/>
                </a:solidFill>
                <a:ea typeface="+mn-lt"/>
                <a:cs typeface="+mn-lt"/>
              </a:rPr>
              <a:t> </a:t>
            </a:r>
            <a:r>
              <a:rPr lang="en-US" sz="1600" err="1">
                <a:solidFill>
                  <a:srgbClr val="FFFFFF"/>
                </a:solidFill>
                <a:ea typeface="+mn-lt"/>
                <a:cs typeface="+mn-lt"/>
              </a:rPr>
              <a:t>potreba</a:t>
            </a:r>
            <a:r>
              <a:rPr lang="en-US" sz="1600">
                <a:solidFill>
                  <a:srgbClr val="FFFFFF"/>
                </a:solidFill>
                <a:ea typeface="+mn-lt"/>
                <a:cs typeface="+mn-lt"/>
              </a:rPr>
              <a:t> za </a:t>
            </a:r>
            <a:r>
              <a:rPr lang="en-US" sz="1600" err="1">
                <a:solidFill>
                  <a:srgbClr val="FFFFFF"/>
                </a:solidFill>
                <a:ea typeface="+mn-lt"/>
                <a:cs typeface="+mn-lt"/>
              </a:rPr>
              <a:t>konzumacijom</a:t>
            </a:r>
            <a:r>
              <a:rPr lang="en-US" sz="1600">
                <a:solidFill>
                  <a:srgbClr val="FFFFFF"/>
                </a:solidFill>
                <a:ea typeface="+mn-lt"/>
                <a:cs typeface="+mn-lt"/>
              </a:rPr>
              <a:t> </a:t>
            </a:r>
            <a:r>
              <a:rPr lang="en-US" sz="1600" err="1">
                <a:solidFill>
                  <a:srgbClr val="FFFFFF"/>
                </a:solidFill>
                <a:ea typeface="+mn-lt"/>
                <a:cs typeface="+mn-lt"/>
              </a:rPr>
              <a:t>ovisnih</a:t>
            </a:r>
            <a:r>
              <a:rPr lang="en-US" sz="1600">
                <a:solidFill>
                  <a:srgbClr val="FFFFFF"/>
                </a:solidFill>
                <a:ea typeface="+mn-lt"/>
                <a:cs typeface="+mn-lt"/>
              </a:rPr>
              <a:t> </a:t>
            </a:r>
            <a:r>
              <a:rPr lang="en-US" sz="1600" err="1">
                <a:solidFill>
                  <a:srgbClr val="FFFFFF"/>
                </a:solidFill>
                <a:ea typeface="+mn-lt"/>
                <a:cs typeface="+mn-lt"/>
              </a:rPr>
              <a:t>sredstava</a:t>
            </a:r>
          </a:p>
          <a:p>
            <a:pPr marL="305435" indent="-305435">
              <a:lnSpc>
                <a:spcPct val="100000"/>
              </a:lnSpc>
            </a:pPr>
            <a:r>
              <a:rPr lang="en-US" sz="1600">
                <a:solidFill>
                  <a:srgbClr val="FFFFFF"/>
                </a:solidFill>
                <a:ea typeface="+mn-lt"/>
                <a:cs typeface="+mn-lt"/>
              </a:rPr>
              <a:t>Ove </a:t>
            </a:r>
            <a:r>
              <a:rPr lang="en-US" sz="1600" err="1">
                <a:solidFill>
                  <a:srgbClr val="FFFFFF"/>
                </a:solidFill>
                <a:ea typeface="+mn-lt"/>
                <a:cs typeface="+mn-lt"/>
              </a:rPr>
              <a:t>brojke</a:t>
            </a:r>
            <a:r>
              <a:rPr lang="en-US" sz="1600">
                <a:solidFill>
                  <a:srgbClr val="FFFFFF"/>
                </a:solidFill>
                <a:ea typeface="+mn-lt"/>
                <a:cs typeface="+mn-lt"/>
              </a:rPr>
              <a:t> </a:t>
            </a:r>
            <a:r>
              <a:rPr lang="en-US" sz="1600" err="1">
                <a:solidFill>
                  <a:srgbClr val="FFFFFF"/>
                </a:solidFill>
                <a:ea typeface="+mn-lt"/>
                <a:cs typeface="+mn-lt"/>
              </a:rPr>
              <a:t>su</a:t>
            </a:r>
            <a:r>
              <a:rPr lang="en-US" sz="1600">
                <a:solidFill>
                  <a:srgbClr val="FFFFFF"/>
                </a:solidFill>
                <a:ea typeface="+mn-lt"/>
                <a:cs typeface="+mn-lt"/>
              </a:rPr>
              <a:t> </a:t>
            </a:r>
            <a:r>
              <a:rPr lang="en-US" sz="1600" err="1">
                <a:solidFill>
                  <a:srgbClr val="FFFFFF"/>
                </a:solidFill>
                <a:ea typeface="+mn-lt"/>
                <a:cs typeface="+mn-lt"/>
              </a:rPr>
              <a:t>vrlo</a:t>
            </a:r>
            <a:r>
              <a:rPr lang="en-US" sz="1600">
                <a:solidFill>
                  <a:srgbClr val="FFFFFF"/>
                </a:solidFill>
                <a:ea typeface="+mn-lt"/>
                <a:cs typeface="+mn-lt"/>
              </a:rPr>
              <a:t> </a:t>
            </a:r>
            <a:r>
              <a:rPr lang="en-US" sz="1600" err="1">
                <a:solidFill>
                  <a:srgbClr val="FFFFFF"/>
                </a:solidFill>
                <a:ea typeface="+mn-lt"/>
                <a:cs typeface="+mn-lt"/>
              </a:rPr>
              <a:t>zabrinjavajuće</a:t>
            </a:r>
          </a:p>
          <a:p>
            <a:pPr marL="305435" indent="-305435">
              <a:lnSpc>
                <a:spcPct val="100000"/>
              </a:lnSpc>
            </a:pPr>
            <a:r>
              <a:rPr lang="en-US" sz="1600" err="1">
                <a:solidFill>
                  <a:srgbClr val="FFFFFF"/>
                </a:solidFill>
                <a:ea typeface="+mn-lt"/>
                <a:cs typeface="+mn-lt"/>
              </a:rPr>
              <a:t>Ispitanici</a:t>
            </a:r>
            <a:r>
              <a:rPr lang="en-US" sz="1600">
                <a:solidFill>
                  <a:srgbClr val="FFFFFF"/>
                </a:solidFill>
                <a:ea typeface="+mn-lt"/>
                <a:cs typeface="+mn-lt"/>
              </a:rPr>
              <a:t> se </a:t>
            </a:r>
            <a:r>
              <a:rPr lang="en-US" sz="1600" err="1">
                <a:solidFill>
                  <a:srgbClr val="FFFFFF"/>
                </a:solidFill>
                <a:ea typeface="+mn-lt"/>
                <a:cs typeface="+mn-lt"/>
              </a:rPr>
              <a:t>vrlo</a:t>
            </a:r>
            <a:r>
              <a:rPr lang="en-US" sz="1600">
                <a:solidFill>
                  <a:srgbClr val="FFFFFF"/>
                </a:solidFill>
                <a:ea typeface="+mn-lt"/>
                <a:cs typeface="+mn-lt"/>
              </a:rPr>
              <a:t> </a:t>
            </a:r>
            <a:r>
              <a:rPr lang="en-US" sz="1600" err="1">
                <a:solidFill>
                  <a:srgbClr val="FFFFFF"/>
                </a:solidFill>
                <a:ea typeface="+mn-lt"/>
                <a:cs typeface="+mn-lt"/>
              </a:rPr>
              <a:t>loše</a:t>
            </a:r>
            <a:r>
              <a:rPr lang="en-US" sz="1600">
                <a:solidFill>
                  <a:srgbClr val="FFFFFF"/>
                </a:solidFill>
                <a:ea typeface="+mn-lt"/>
                <a:cs typeface="+mn-lt"/>
              </a:rPr>
              <a:t> nose </a:t>
            </a:r>
            <a:r>
              <a:rPr lang="en-US" sz="1600" err="1">
                <a:solidFill>
                  <a:srgbClr val="FFFFFF"/>
                </a:solidFill>
                <a:ea typeface="+mn-lt"/>
                <a:cs typeface="+mn-lt"/>
              </a:rPr>
              <a:t>sa</a:t>
            </a:r>
            <a:r>
              <a:rPr lang="en-US" sz="1600">
                <a:solidFill>
                  <a:srgbClr val="FFFFFF"/>
                </a:solidFill>
                <a:ea typeface="+mn-lt"/>
                <a:cs typeface="+mn-lt"/>
              </a:rPr>
              <a:t> </a:t>
            </a:r>
            <a:r>
              <a:rPr lang="en-US" sz="1600" err="1">
                <a:solidFill>
                  <a:srgbClr val="FFFFFF"/>
                </a:solidFill>
                <a:ea typeface="+mn-lt"/>
                <a:cs typeface="+mn-lt"/>
              </a:rPr>
              <a:t>stresnim</a:t>
            </a:r>
            <a:r>
              <a:rPr lang="en-US" sz="1600">
                <a:solidFill>
                  <a:srgbClr val="FFFFFF"/>
                </a:solidFill>
                <a:ea typeface="+mn-lt"/>
                <a:cs typeface="+mn-lt"/>
              </a:rPr>
              <a:t> </a:t>
            </a:r>
            <a:r>
              <a:rPr lang="en-US" sz="1600" err="1">
                <a:solidFill>
                  <a:srgbClr val="FFFFFF"/>
                </a:solidFill>
                <a:ea typeface="+mn-lt"/>
                <a:cs typeface="+mn-lt"/>
              </a:rPr>
              <a:t>periodom</a:t>
            </a:r>
            <a:endParaRPr lang="en-US" sz="1600">
              <a:solidFill>
                <a:srgbClr val="FFFFFF"/>
              </a:solidFill>
              <a:ea typeface="+mn-lt"/>
              <a:cs typeface="+mn-lt"/>
            </a:endParaRPr>
          </a:p>
          <a:p>
            <a:pPr marL="305435" indent="-305435">
              <a:lnSpc>
                <a:spcPct val="100000"/>
              </a:lnSpc>
            </a:pPr>
            <a:r>
              <a:rPr lang="en-US" sz="1600" err="1">
                <a:solidFill>
                  <a:srgbClr val="FFFFFF"/>
                </a:solidFill>
                <a:ea typeface="+mn-lt"/>
                <a:cs typeface="+mn-lt"/>
              </a:rPr>
              <a:t>Nervoza</a:t>
            </a:r>
            <a:r>
              <a:rPr lang="en-US" sz="1600">
                <a:solidFill>
                  <a:srgbClr val="FFFFFF"/>
                </a:solidFill>
                <a:ea typeface="+mn-lt"/>
                <a:cs typeface="+mn-lt"/>
              </a:rPr>
              <a:t> </a:t>
            </a:r>
            <a:r>
              <a:rPr lang="en-US" sz="1600" err="1">
                <a:solidFill>
                  <a:srgbClr val="FFFFFF"/>
                </a:solidFill>
                <a:ea typeface="+mn-lt"/>
                <a:cs typeface="+mn-lt"/>
              </a:rPr>
              <a:t>i</a:t>
            </a:r>
            <a:r>
              <a:rPr lang="en-US" sz="1600">
                <a:solidFill>
                  <a:srgbClr val="FFFFFF"/>
                </a:solidFill>
                <a:ea typeface="+mn-lt"/>
                <a:cs typeface="+mn-lt"/>
              </a:rPr>
              <a:t> </a:t>
            </a:r>
            <a:r>
              <a:rPr lang="en-US" sz="1600" err="1">
                <a:solidFill>
                  <a:srgbClr val="FFFFFF"/>
                </a:solidFill>
                <a:ea typeface="+mn-lt"/>
                <a:cs typeface="+mn-lt"/>
              </a:rPr>
              <a:t>strah</a:t>
            </a:r>
            <a:r>
              <a:rPr lang="en-US" sz="1600">
                <a:solidFill>
                  <a:srgbClr val="FFFFFF"/>
                </a:solidFill>
                <a:ea typeface="+mn-lt"/>
                <a:cs typeface="+mn-lt"/>
              </a:rPr>
              <a:t> je </a:t>
            </a:r>
            <a:r>
              <a:rPr lang="en-US" sz="1600" err="1">
                <a:solidFill>
                  <a:srgbClr val="FFFFFF"/>
                </a:solidFill>
                <a:ea typeface="+mn-lt"/>
                <a:cs typeface="+mn-lt"/>
              </a:rPr>
              <a:t>najčešća</a:t>
            </a:r>
            <a:r>
              <a:rPr lang="en-US" sz="1600">
                <a:solidFill>
                  <a:srgbClr val="FFFFFF"/>
                </a:solidFill>
                <a:ea typeface="+mn-lt"/>
                <a:cs typeface="+mn-lt"/>
              </a:rPr>
              <a:t> </a:t>
            </a:r>
            <a:r>
              <a:rPr lang="en-US" sz="1600" err="1">
                <a:solidFill>
                  <a:srgbClr val="FFFFFF"/>
                </a:solidFill>
                <a:ea typeface="+mn-lt"/>
                <a:cs typeface="+mn-lt"/>
              </a:rPr>
              <a:t>pojava</a:t>
            </a:r>
            <a:r>
              <a:rPr lang="en-US" sz="1600">
                <a:solidFill>
                  <a:srgbClr val="FFFFFF"/>
                </a:solidFill>
                <a:ea typeface="+mn-lt"/>
                <a:cs typeface="+mn-lt"/>
              </a:rPr>
              <a:t> u </a:t>
            </a:r>
            <a:r>
              <a:rPr lang="en-US" sz="1600" err="1">
                <a:solidFill>
                  <a:srgbClr val="FFFFFF"/>
                </a:solidFill>
                <a:ea typeface="+mn-lt"/>
                <a:cs typeface="+mn-lt"/>
              </a:rPr>
              <a:t>tim</a:t>
            </a:r>
            <a:r>
              <a:rPr lang="en-US" sz="1600">
                <a:solidFill>
                  <a:srgbClr val="FFFFFF"/>
                </a:solidFill>
                <a:ea typeface="+mn-lt"/>
                <a:cs typeface="+mn-lt"/>
              </a:rPr>
              <a:t> </a:t>
            </a:r>
            <a:r>
              <a:rPr lang="en-US" sz="1600" err="1">
                <a:solidFill>
                  <a:srgbClr val="FFFFFF"/>
                </a:solidFill>
                <a:ea typeface="+mn-lt"/>
                <a:cs typeface="+mn-lt"/>
              </a:rPr>
              <a:t>okolnostima</a:t>
            </a:r>
            <a:endParaRPr lang="en-US" sz="1600" err="1">
              <a:solidFill>
                <a:srgbClr val="FFFFFF"/>
              </a:solidFill>
            </a:endParaRPr>
          </a:p>
          <a:p>
            <a:pPr marL="305435" indent="-305435">
              <a:lnSpc>
                <a:spcPct val="100000"/>
              </a:lnSpc>
            </a:pPr>
            <a:r>
              <a:rPr lang="en-US" sz="1600">
                <a:solidFill>
                  <a:srgbClr val="FFFFFF"/>
                </a:solidFill>
                <a:ea typeface="+mn-lt"/>
                <a:cs typeface="+mn-lt"/>
              </a:rPr>
              <a:t>U </a:t>
            </a:r>
            <a:r>
              <a:rPr lang="en-US" sz="1600" err="1">
                <a:solidFill>
                  <a:srgbClr val="FFFFFF"/>
                </a:solidFill>
                <a:ea typeface="+mn-lt"/>
                <a:cs typeface="+mn-lt"/>
              </a:rPr>
              <a:t>takvom</a:t>
            </a:r>
            <a:r>
              <a:rPr lang="en-US" sz="1600">
                <a:solidFill>
                  <a:srgbClr val="FFFFFF"/>
                </a:solidFill>
                <a:ea typeface="+mn-lt"/>
                <a:cs typeface="+mn-lt"/>
              </a:rPr>
              <a:t> </a:t>
            </a:r>
            <a:r>
              <a:rPr lang="en-US" sz="1600" err="1">
                <a:solidFill>
                  <a:srgbClr val="FFFFFF"/>
                </a:solidFill>
                <a:ea typeface="+mn-lt"/>
                <a:cs typeface="+mn-lt"/>
              </a:rPr>
              <a:t>periodu</a:t>
            </a:r>
            <a:r>
              <a:rPr lang="en-US" sz="1600">
                <a:solidFill>
                  <a:srgbClr val="FFFFFF"/>
                </a:solidFill>
                <a:ea typeface="+mn-lt"/>
                <a:cs typeface="+mn-lt"/>
              </a:rPr>
              <a:t> </a:t>
            </a:r>
            <a:r>
              <a:rPr lang="en-US" sz="1600" err="1">
                <a:solidFill>
                  <a:srgbClr val="FFFFFF"/>
                </a:solidFill>
                <a:ea typeface="+mn-lt"/>
                <a:cs typeface="+mn-lt"/>
              </a:rPr>
              <a:t>života</a:t>
            </a:r>
            <a:r>
              <a:rPr lang="en-US" sz="1600">
                <a:solidFill>
                  <a:srgbClr val="FFFFFF"/>
                </a:solidFill>
                <a:ea typeface="+mn-lt"/>
                <a:cs typeface="+mn-lt"/>
              </a:rPr>
              <a:t> </a:t>
            </a:r>
            <a:r>
              <a:rPr lang="en-US" sz="1600" err="1">
                <a:solidFill>
                  <a:srgbClr val="FFFFFF"/>
                </a:solidFill>
                <a:ea typeface="+mn-lt"/>
                <a:cs typeface="+mn-lt"/>
              </a:rPr>
              <a:t>trebalo</a:t>
            </a:r>
            <a:r>
              <a:rPr lang="en-US" sz="1600">
                <a:solidFill>
                  <a:srgbClr val="FFFFFF"/>
                </a:solidFill>
                <a:ea typeface="+mn-lt"/>
                <a:cs typeface="+mn-lt"/>
              </a:rPr>
              <a:t> bi </a:t>
            </a:r>
            <a:r>
              <a:rPr lang="en-US" sz="1600" err="1">
                <a:solidFill>
                  <a:srgbClr val="FFFFFF"/>
                </a:solidFill>
                <a:ea typeface="+mn-lt"/>
                <a:cs typeface="+mn-lt"/>
              </a:rPr>
              <a:t>potražiti</a:t>
            </a:r>
            <a:r>
              <a:rPr lang="en-US" sz="1600">
                <a:solidFill>
                  <a:srgbClr val="FFFFFF"/>
                </a:solidFill>
                <a:ea typeface="+mn-lt"/>
                <a:cs typeface="+mn-lt"/>
              </a:rPr>
              <a:t> </a:t>
            </a:r>
            <a:r>
              <a:rPr lang="en-US" sz="1600" err="1">
                <a:solidFill>
                  <a:srgbClr val="FFFFFF"/>
                </a:solidFill>
                <a:ea typeface="+mn-lt"/>
                <a:cs typeface="+mn-lt"/>
              </a:rPr>
              <a:t>pomoć</a:t>
            </a:r>
            <a:endParaRPr lang="en-US" sz="1600" err="1">
              <a:solidFill>
                <a:srgbClr val="FFFFFF"/>
              </a:solidFill>
            </a:endParaRPr>
          </a:p>
        </p:txBody>
      </p:sp>
      <p:pic>
        <p:nvPicPr>
          <p:cNvPr id="10" name="Audiozapis 9">
            <a:hlinkClick r:id="" action="ppaction://media"/>
            <a:extLst>
              <a:ext uri="{FF2B5EF4-FFF2-40B4-BE49-F238E27FC236}">
                <a16:creationId xmlns:a16="http://schemas.microsoft.com/office/drawing/2014/main" id="{6ADDA4AF-FF90-4A47-9A9B-7821EB1AFB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0049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7649"/>
    </mc:Choice>
    <mc:Fallback>
      <p:transition spd="slow" advTm="3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4">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6">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38">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754D64-70CE-4CBD-95B6-EF093FC6913A}"/>
              </a:ext>
            </a:extLst>
          </p:cNvPr>
          <p:cNvSpPr>
            <a:spLocks noGrp="1"/>
          </p:cNvSpPr>
          <p:nvPr>
            <p:ph idx="1"/>
          </p:nvPr>
        </p:nvSpPr>
        <p:spPr>
          <a:xfrm>
            <a:off x="6321427" y="1087817"/>
            <a:ext cx="5433151" cy="5138362"/>
          </a:xfrm>
        </p:spPr>
        <p:txBody>
          <a:bodyPr vert="horz" lIns="91440" tIns="45720" rIns="91440" bIns="45720" rtlCol="0" anchor="ctr">
            <a:noAutofit/>
          </a:bodyPr>
          <a:lstStyle/>
          <a:p>
            <a:pPr marL="305435" indent="-305435">
              <a:lnSpc>
                <a:spcPct val="100000"/>
              </a:lnSpc>
            </a:pPr>
            <a:r>
              <a:rPr lang="en-US" sz="1800" b="1">
                <a:ea typeface="+mn-lt"/>
                <a:cs typeface="+mn-lt"/>
              </a:rPr>
              <a:t>„</a:t>
            </a:r>
            <a:r>
              <a:rPr lang="en-US" sz="1800" b="1" err="1">
                <a:latin typeface="Calibri"/>
                <a:ea typeface="+mn-lt"/>
                <a:cs typeface="+mn-lt"/>
              </a:rPr>
              <a:t>koje</a:t>
            </a:r>
            <a:r>
              <a:rPr lang="en-US" sz="1800" b="1">
                <a:latin typeface="Calibri"/>
                <a:ea typeface="+mn-lt"/>
                <a:cs typeface="+mn-lt"/>
              </a:rPr>
              <a:t> od </a:t>
            </a:r>
            <a:r>
              <a:rPr lang="en-US" sz="1800" b="1" err="1">
                <a:latin typeface="Calibri"/>
                <a:ea typeface="+mn-lt"/>
                <a:cs typeface="+mn-lt"/>
              </a:rPr>
              <a:t>navedenih</a:t>
            </a:r>
            <a:r>
              <a:rPr lang="en-US" sz="1800" b="1">
                <a:latin typeface="Calibri"/>
                <a:ea typeface="+mn-lt"/>
                <a:cs typeface="+mn-lt"/>
              </a:rPr>
              <a:t> </a:t>
            </a:r>
            <a:r>
              <a:rPr lang="en-US" sz="1800" b="1" err="1">
                <a:latin typeface="Calibri"/>
                <a:ea typeface="+mn-lt"/>
                <a:cs typeface="+mn-lt"/>
              </a:rPr>
              <a:t>tegoba</a:t>
            </a:r>
            <a:r>
              <a:rPr lang="en-US" sz="1800" b="1">
                <a:latin typeface="Calibri"/>
                <a:ea typeface="+mn-lt"/>
                <a:cs typeface="+mn-lt"/>
              </a:rPr>
              <a:t> </a:t>
            </a:r>
            <a:r>
              <a:rPr lang="en-US" sz="1800" b="1" err="1">
                <a:latin typeface="Calibri"/>
                <a:ea typeface="+mn-lt"/>
                <a:cs typeface="+mn-lt"/>
              </a:rPr>
              <a:t>susrećete</a:t>
            </a:r>
            <a:r>
              <a:rPr lang="en-US" sz="1800" b="1">
                <a:latin typeface="Calibri"/>
                <a:ea typeface="+mn-lt"/>
                <a:cs typeface="+mn-lt"/>
              </a:rPr>
              <a:t> </a:t>
            </a:r>
            <a:r>
              <a:rPr lang="en-US" sz="1800" b="1" err="1">
                <a:latin typeface="Calibri"/>
                <a:ea typeface="+mn-lt"/>
                <a:cs typeface="+mn-lt"/>
              </a:rPr>
              <a:t>tijekom</a:t>
            </a:r>
            <a:r>
              <a:rPr lang="en-US" sz="1800" b="1">
                <a:latin typeface="Calibri"/>
                <a:ea typeface="+mn-lt"/>
                <a:cs typeface="+mn-lt"/>
              </a:rPr>
              <a:t> </a:t>
            </a:r>
            <a:r>
              <a:rPr lang="en-US" sz="1800" b="1" err="1">
                <a:latin typeface="Calibri"/>
                <a:ea typeface="+mn-lt"/>
                <a:cs typeface="+mn-lt"/>
              </a:rPr>
              <a:t>stresnog</a:t>
            </a:r>
            <a:r>
              <a:rPr lang="en-US" sz="1800" b="1">
                <a:latin typeface="Calibri"/>
                <a:ea typeface="+mn-lt"/>
                <a:cs typeface="+mn-lt"/>
              </a:rPr>
              <a:t> </a:t>
            </a:r>
            <a:r>
              <a:rPr lang="en-US" sz="1800" b="1" err="1">
                <a:latin typeface="Calibri"/>
                <a:ea typeface="+mn-lt"/>
                <a:cs typeface="+mn-lt"/>
              </a:rPr>
              <a:t>perioda</a:t>
            </a:r>
            <a:r>
              <a:rPr lang="en-US" sz="1800" b="1">
                <a:latin typeface="Calibri"/>
                <a:ea typeface="+mn-lt"/>
                <a:cs typeface="+mn-lt"/>
              </a:rPr>
              <a:t>?“ </a:t>
            </a:r>
            <a:r>
              <a:rPr lang="en-US" sz="1800" b="1" err="1">
                <a:latin typeface="Calibri"/>
                <a:ea typeface="+mn-lt"/>
                <a:cs typeface="+mn-lt"/>
              </a:rPr>
              <a:t>i</a:t>
            </a:r>
            <a:r>
              <a:rPr lang="en-US" sz="1800" b="1">
                <a:latin typeface="Calibri"/>
                <a:ea typeface="+mn-lt"/>
                <a:cs typeface="+mn-lt"/>
              </a:rPr>
              <a:t> </a:t>
            </a:r>
            <a:r>
              <a:rPr lang="en-US" sz="1800" b="1" err="1">
                <a:latin typeface="Calibri"/>
                <a:ea typeface="+mn-lt"/>
                <a:cs typeface="+mn-lt"/>
              </a:rPr>
              <a:t>grupa</a:t>
            </a:r>
            <a:r>
              <a:rPr lang="en-US" sz="1800" b="1">
                <a:latin typeface="Calibri"/>
                <a:ea typeface="+mn-lt"/>
                <a:cs typeface="+mn-lt"/>
              </a:rPr>
              <a:t> od 15 </a:t>
            </a:r>
            <a:r>
              <a:rPr lang="en-US" sz="1800" b="1" err="1">
                <a:latin typeface="Calibri"/>
                <a:ea typeface="+mn-lt"/>
                <a:cs typeface="+mn-lt"/>
              </a:rPr>
              <a:t>ispitanika</a:t>
            </a:r>
            <a:r>
              <a:rPr lang="en-US" sz="1800" b="1">
                <a:latin typeface="Calibri"/>
                <a:ea typeface="+mn-lt"/>
                <a:cs typeface="+mn-lt"/>
              </a:rPr>
              <a:t> </a:t>
            </a:r>
            <a:r>
              <a:rPr lang="en-US" sz="1800" b="1" err="1">
                <a:latin typeface="Calibri"/>
                <a:ea typeface="+mn-lt"/>
                <a:cs typeface="+mn-lt"/>
              </a:rPr>
              <a:t>trebala</a:t>
            </a:r>
            <a:r>
              <a:rPr lang="en-US" sz="1800" b="1">
                <a:latin typeface="Calibri"/>
                <a:ea typeface="+mn-lt"/>
                <a:cs typeface="+mn-lt"/>
              </a:rPr>
              <a:t> je </a:t>
            </a:r>
            <a:r>
              <a:rPr lang="en-US" sz="1800" b="1" err="1">
                <a:latin typeface="Calibri"/>
                <a:ea typeface="+mn-lt"/>
                <a:cs typeface="+mn-lt"/>
              </a:rPr>
              <a:t>dati</a:t>
            </a:r>
            <a:r>
              <a:rPr lang="en-US" sz="1800" b="1">
                <a:latin typeface="Calibri"/>
                <a:ea typeface="+mn-lt"/>
                <a:cs typeface="+mn-lt"/>
              </a:rPr>
              <a:t> </a:t>
            </a:r>
            <a:r>
              <a:rPr lang="en-US" sz="1800" b="1" err="1">
                <a:latin typeface="Calibri"/>
                <a:ea typeface="+mn-lt"/>
                <a:cs typeface="+mn-lt"/>
              </a:rPr>
              <a:t>najviše</a:t>
            </a:r>
            <a:r>
              <a:rPr lang="en-US" sz="1800" b="1">
                <a:latin typeface="Calibri"/>
                <a:ea typeface="+mn-lt"/>
                <a:cs typeface="+mn-lt"/>
              </a:rPr>
              <a:t> 3 od </a:t>
            </a:r>
            <a:r>
              <a:rPr lang="en-US" sz="1800" b="1" err="1">
                <a:latin typeface="Calibri"/>
                <a:ea typeface="+mn-lt"/>
                <a:cs typeface="+mn-lt"/>
              </a:rPr>
              <a:t>ponuđenih</a:t>
            </a:r>
            <a:r>
              <a:rPr lang="en-US" sz="1800" b="1">
                <a:latin typeface="Calibri"/>
                <a:ea typeface="+mn-lt"/>
                <a:cs typeface="+mn-lt"/>
              </a:rPr>
              <a:t> </a:t>
            </a:r>
            <a:r>
              <a:rPr lang="en-US" sz="1800" b="1" err="1">
                <a:latin typeface="Calibri"/>
                <a:ea typeface="+mn-lt"/>
                <a:cs typeface="+mn-lt"/>
              </a:rPr>
              <a:t>odgovora</a:t>
            </a:r>
            <a:endParaRPr lang="en-US" sz="1800" b="1">
              <a:latin typeface="Calibri"/>
              <a:ea typeface="+mn-lt"/>
              <a:cs typeface="+mn-lt"/>
            </a:endParaRPr>
          </a:p>
          <a:p>
            <a:pPr marL="305435" indent="-305435">
              <a:lnSpc>
                <a:spcPct val="100000"/>
              </a:lnSpc>
            </a:pPr>
            <a:r>
              <a:rPr lang="en-US" sz="1800" b="1">
                <a:latin typeface="Calibri"/>
                <a:ea typeface="+mn-lt"/>
                <a:cs typeface="+mn-lt"/>
              </a:rPr>
              <a:t> </a:t>
            </a:r>
            <a:r>
              <a:rPr lang="en-US" sz="1800" b="1" err="1">
                <a:latin typeface="Calibri"/>
                <a:ea typeface="+mn-lt"/>
                <a:cs typeface="+mn-lt"/>
              </a:rPr>
              <a:t>Rezultati</a:t>
            </a:r>
            <a:r>
              <a:rPr lang="en-US" sz="1800" b="1">
                <a:latin typeface="Calibri"/>
                <a:ea typeface="+mn-lt"/>
                <a:cs typeface="+mn-lt"/>
              </a:rPr>
              <a:t> </a:t>
            </a:r>
            <a:r>
              <a:rPr lang="en-US" sz="1800" b="1" err="1">
                <a:latin typeface="Calibri"/>
                <a:ea typeface="+mn-lt"/>
                <a:cs typeface="+mn-lt"/>
              </a:rPr>
              <a:t>prikazuju</a:t>
            </a:r>
            <a:r>
              <a:rPr lang="en-US" sz="1800" b="1">
                <a:latin typeface="Calibri"/>
                <a:ea typeface="+mn-lt"/>
                <a:cs typeface="+mn-lt"/>
              </a:rPr>
              <a:t> </a:t>
            </a:r>
            <a:r>
              <a:rPr lang="en-US" sz="1800" b="1" err="1">
                <a:latin typeface="Calibri"/>
                <a:ea typeface="+mn-lt"/>
                <a:cs typeface="+mn-lt"/>
              </a:rPr>
              <a:t>kako</a:t>
            </a:r>
            <a:r>
              <a:rPr lang="en-US" sz="1800" b="1">
                <a:latin typeface="Calibri"/>
                <a:ea typeface="+mn-lt"/>
                <a:cs typeface="+mn-lt"/>
              </a:rPr>
              <a:t> se </a:t>
            </a:r>
            <a:r>
              <a:rPr lang="en-US" sz="1800" b="1" err="1">
                <a:latin typeface="Calibri"/>
                <a:ea typeface="+mn-lt"/>
                <a:cs typeface="+mn-lt"/>
              </a:rPr>
              <a:t>najviše</a:t>
            </a:r>
            <a:r>
              <a:rPr lang="en-US" sz="1800" b="1">
                <a:latin typeface="Calibri"/>
                <a:ea typeface="+mn-lt"/>
                <a:cs typeface="+mn-lt"/>
              </a:rPr>
              <a:t> </a:t>
            </a:r>
            <a:r>
              <a:rPr lang="en-US" sz="1800" b="1" err="1">
                <a:latin typeface="Calibri"/>
                <a:ea typeface="+mn-lt"/>
                <a:cs typeface="+mn-lt"/>
              </a:rPr>
              <a:t>ispitanika</a:t>
            </a:r>
            <a:r>
              <a:rPr lang="en-US" sz="1800" b="1">
                <a:latin typeface="Calibri"/>
                <a:ea typeface="+mn-lt"/>
                <a:cs typeface="+mn-lt"/>
              </a:rPr>
              <a:t> </a:t>
            </a:r>
            <a:r>
              <a:rPr lang="en-US" sz="1800" b="1" err="1">
                <a:latin typeface="Calibri"/>
                <a:ea typeface="+mn-lt"/>
                <a:cs typeface="+mn-lt"/>
              </a:rPr>
              <a:t>žali</a:t>
            </a:r>
            <a:r>
              <a:rPr lang="en-US" sz="1800" b="1">
                <a:latin typeface="Calibri"/>
                <a:ea typeface="+mn-lt"/>
                <a:cs typeface="+mn-lt"/>
              </a:rPr>
              <a:t> </a:t>
            </a:r>
            <a:r>
              <a:rPr lang="en-US" sz="1800" b="1" err="1">
                <a:latin typeface="Calibri"/>
                <a:ea typeface="+mn-lt"/>
                <a:cs typeface="+mn-lt"/>
              </a:rPr>
              <a:t>na</a:t>
            </a:r>
            <a:r>
              <a:rPr lang="en-US" sz="1800" b="1">
                <a:latin typeface="Calibri"/>
                <a:ea typeface="+mn-lt"/>
                <a:cs typeface="+mn-lt"/>
              </a:rPr>
              <a:t> </a:t>
            </a:r>
            <a:r>
              <a:rPr lang="en-US" sz="1800" b="1" err="1">
                <a:latin typeface="Calibri"/>
                <a:ea typeface="+mn-lt"/>
                <a:cs typeface="+mn-lt"/>
              </a:rPr>
              <a:t>ubrzano</a:t>
            </a:r>
            <a:r>
              <a:rPr lang="en-US" sz="1800" b="1">
                <a:latin typeface="Calibri"/>
                <a:ea typeface="+mn-lt"/>
                <a:cs typeface="+mn-lt"/>
              </a:rPr>
              <a:t> </a:t>
            </a:r>
            <a:r>
              <a:rPr lang="en-US" sz="1800" b="1" err="1">
                <a:latin typeface="Calibri"/>
                <a:ea typeface="+mn-lt"/>
                <a:cs typeface="+mn-lt"/>
              </a:rPr>
              <a:t>disanje</a:t>
            </a:r>
            <a:r>
              <a:rPr lang="en-US" sz="1800" b="1">
                <a:latin typeface="Calibri"/>
                <a:ea typeface="+mn-lt"/>
                <a:cs typeface="+mn-lt"/>
              </a:rPr>
              <a:t> </a:t>
            </a:r>
            <a:r>
              <a:rPr lang="en-US" sz="1800" b="1" err="1">
                <a:latin typeface="Calibri"/>
                <a:ea typeface="+mn-lt"/>
                <a:cs typeface="+mn-lt"/>
              </a:rPr>
              <a:t>i</a:t>
            </a:r>
            <a:r>
              <a:rPr lang="en-US" sz="1800" b="1">
                <a:latin typeface="Calibri"/>
                <a:ea typeface="+mn-lt"/>
                <a:cs typeface="+mn-lt"/>
              </a:rPr>
              <a:t> rad </a:t>
            </a:r>
            <a:r>
              <a:rPr lang="en-US" sz="1800" b="1" err="1">
                <a:latin typeface="Calibri"/>
                <a:ea typeface="+mn-lt"/>
                <a:cs typeface="+mn-lt"/>
              </a:rPr>
              <a:t>srca</a:t>
            </a:r>
            <a:r>
              <a:rPr lang="en-US" sz="1800" b="1">
                <a:latin typeface="Calibri"/>
                <a:ea typeface="+mn-lt"/>
                <a:cs typeface="+mn-lt"/>
              </a:rPr>
              <a:t> </a:t>
            </a:r>
            <a:r>
              <a:rPr lang="en-US" sz="1800" b="1" err="1">
                <a:latin typeface="Calibri"/>
                <a:ea typeface="+mn-lt"/>
                <a:cs typeface="+mn-lt"/>
              </a:rPr>
              <a:t>te</a:t>
            </a:r>
            <a:r>
              <a:rPr lang="en-US" sz="1800" b="1">
                <a:latin typeface="Calibri"/>
                <a:ea typeface="+mn-lt"/>
                <a:cs typeface="+mn-lt"/>
              </a:rPr>
              <a:t> </a:t>
            </a:r>
            <a:r>
              <a:rPr lang="en-US" sz="1800" b="1" err="1">
                <a:latin typeface="Calibri"/>
                <a:ea typeface="+mn-lt"/>
                <a:cs typeface="+mn-lt"/>
              </a:rPr>
              <a:t>nesanicu</a:t>
            </a:r>
            <a:r>
              <a:rPr lang="en-US" sz="1800" b="1">
                <a:latin typeface="Calibri"/>
                <a:ea typeface="+mn-lt"/>
                <a:cs typeface="+mn-lt"/>
              </a:rPr>
              <a:t> (7 </a:t>
            </a:r>
            <a:r>
              <a:rPr lang="en-US" sz="1800" b="1" err="1">
                <a:latin typeface="Calibri"/>
                <a:ea typeface="+mn-lt"/>
                <a:cs typeface="+mn-lt"/>
              </a:rPr>
              <a:t>odgovora</a:t>
            </a:r>
            <a:r>
              <a:rPr lang="en-US" sz="1800" b="1">
                <a:latin typeface="Calibri"/>
                <a:ea typeface="+mn-lt"/>
                <a:cs typeface="+mn-lt"/>
              </a:rPr>
              <a:t>)</a:t>
            </a:r>
          </a:p>
          <a:p>
            <a:pPr marL="305435" indent="-305435">
              <a:lnSpc>
                <a:spcPct val="100000"/>
              </a:lnSpc>
            </a:pPr>
            <a:r>
              <a:rPr lang="en-US" sz="1800" b="1" err="1">
                <a:latin typeface="Calibri"/>
                <a:ea typeface="+mn-lt"/>
                <a:cs typeface="+mn-lt"/>
              </a:rPr>
              <a:t>Česte</a:t>
            </a:r>
            <a:r>
              <a:rPr lang="en-US" sz="1800" b="1">
                <a:latin typeface="Calibri"/>
                <a:ea typeface="+mn-lt"/>
                <a:cs typeface="+mn-lt"/>
              </a:rPr>
              <a:t> </a:t>
            </a:r>
            <a:r>
              <a:rPr lang="en-US" sz="1800" b="1" err="1">
                <a:latin typeface="Calibri"/>
                <a:ea typeface="+mn-lt"/>
                <a:cs typeface="+mn-lt"/>
              </a:rPr>
              <a:t>tegobe</a:t>
            </a:r>
            <a:r>
              <a:rPr lang="en-US" sz="1800" b="1">
                <a:latin typeface="Calibri"/>
                <a:ea typeface="+mn-lt"/>
                <a:cs typeface="+mn-lt"/>
              </a:rPr>
              <a:t> u </a:t>
            </a:r>
            <a:r>
              <a:rPr lang="en-US" sz="1800" b="1" err="1">
                <a:latin typeface="Calibri"/>
                <a:ea typeface="+mn-lt"/>
                <a:cs typeface="+mn-lt"/>
              </a:rPr>
              <a:t>ispitanika</a:t>
            </a:r>
            <a:r>
              <a:rPr lang="en-US" sz="1800" b="1">
                <a:latin typeface="Calibri"/>
                <a:ea typeface="+mn-lt"/>
                <a:cs typeface="+mn-lt"/>
              </a:rPr>
              <a:t> </a:t>
            </a:r>
            <a:r>
              <a:rPr lang="en-US" sz="1800" b="1" err="1">
                <a:latin typeface="Calibri"/>
                <a:ea typeface="+mn-lt"/>
                <a:cs typeface="+mn-lt"/>
              </a:rPr>
              <a:t>su</a:t>
            </a:r>
            <a:r>
              <a:rPr lang="en-US" sz="1800" b="1">
                <a:latin typeface="Calibri"/>
                <a:ea typeface="+mn-lt"/>
                <a:cs typeface="+mn-lt"/>
              </a:rPr>
              <a:t> </a:t>
            </a:r>
            <a:r>
              <a:rPr lang="en-US" sz="1800" b="1" err="1">
                <a:latin typeface="Calibri"/>
                <a:ea typeface="+mn-lt"/>
                <a:cs typeface="+mn-lt"/>
              </a:rPr>
              <a:t>i</a:t>
            </a:r>
            <a:r>
              <a:rPr lang="en-US" sz="1800" b="1">
                <a:latin typeface="Calibri"/>
                <a:ea typeface="+mn-lt"/>
                <a:cs typeface="+mn-lt"/>
              </a:rPr>
              <a:t> </a:t>
            </a:r>
            <a:r>
              <a:rPr lang="en-US" sz="1800" b="1" err="1">
                <a:latin typeface="Calibri"/>
                <a:ea typeface="+mn-lt"/>
                <a:cs typeface="+mn-lt"/>
              </a:rPr>
              <a:t>promjene</a:t>
            </a:r>
            <a:r>
              <a:rPr lang="en-US" sz="1800" b="1">
                <a:latin typeface="Calibri"/>
                <a:ea typeface="+mn-lt"/>
                <a:cs typeface="+mn-lt"/>
              </a:rPr>
              <a:t> u </a:t>
            </a:r>
            <a:r>
              <a:rPr lang="en-US" sz="1800" b="1" err="1">
                <a:latin typeface="Calibri"/>
                <a:ea typeface="+mn-lt"/>
                <a:cs typeface="+mn-lt"/>
              </a:rPr>
              <a:t>ishrani</a:t>
            </a:r>
            <a:r>
              <a:rPr lang="en-US" sz="1800" b="1">
                <a:latin typeface="Calibri"/>
                <a:ea typeface="+mn-lt"/>
                <a:cs typeface="+mn-lt"/>
              </a:rPr>
              <a:t> (5 </a:t>
            </a:r>
            <a:r>
              <a:rPr lang="en-US" sz="1800" b="1" err="1">
                <a:latin typeface="Calibri"/>
                <a:ea typeface="+mn-lt"/>
                <a:cs typeface="+mn-lt"/>
              </a:rPr>
              <a:t>odgovora</a:t>
            </a:r>
            <a:r>
              <a:rPr lang="en-US" sz="1800" b="1">
                <a:latin typeface="Calibri"/>
                <a:ea typeface="+mn-lt"/>
                <a:cs typeface="+mn-lt"/>
              </a:rPr>
              <a:t>) </a:t>
            </a:r>
            <a:r>
              <a:rPr lang="en-US" sz="1800" b="1" err="1">
                <a:latin typeface="Calibri"/>
                <a:ea typeface="+mn-lt"/>
                <a:cs typeface="+mn-lt"/>
              </a:rPr>
              <a:t>te</a:t>
            </a:r>
            <a:r>
              <a:rPr lang="en-US" sz="1800" b="1">
                <a:latin typeface="Calibri"/>
                <a:ea typeface="+mn-lt"/>
                <a:cs typeface="+mn-lt"/>
              </a:rPr>
              <a:t> </a:t>
            </a:r>
            <a:r>
              <a:rPr lang="en-US" sz="1800" b="1" err="1">
                <a:latin typeface="Calibri"/>
                <a:ea typeface="+mn-lt"/>
                <a:cs typeface="+mn-lt"/>
              </a:rPr>
              <a:t>osjećaj</a:t>
            </a:r>
            <a:r>
              <a:rPr lang="en-US" sz="1800" b="1">
                <a:latin typeface="Calibri"/>
                <a:ea typeface="+mn-lt"/>
                <a:cs typeface="+mn-lt"/>
              </a:rPr>
              <a:t> „</a:t>
            </a:r>
            <a:r>
              <a:rPr lang="en-US" sz="1800" b="1" err="1">
                <a:latin typeface="Calibri"/>
                <a:ea typeface="+mn-lt"/>
                <a:cs typeface="+mn-lt"/>
              </a:rPr>
              <a:t>knedle</a:t>
            </a:r>
            <a:r>
              <a:rPr lang="en-US" sz="1800" b="1">
                <a:latin typeface="Calibri"/>
                <a:ea typeface="+mn-lt"/>
                <a:cs typeface="+mn-lt"/>
              </a:rPr>
              <a:t>“ u </a:t>
            </a:r>
            <a:r>
              <a:rPr lang="en-US" sz="1800" b="1" err="1">
                <a:latin typeface="Calibri"/>
                <a:ea typeface="+mn-lt"/>
                <a:cs typeface="+mn-lt"/>
              </a:rPr>
              <a:t>grlu</a:t>
            </a:r>
            <a:r>
              <a:rPr lang="en-US" sz="1800" b="1">
                <a:latin typeface="Calibri"/>
                <a:ea typeface="+mn-lt"/>
                <a:cs typeface="+mn-lt"/>
              </a:rPr>
              <a:t> (4 </a:t>
            </a:r>
            <a:r>
              <a:rPr lang="en-US" sz="1800" b="1" err="1">
                <a:latin typeface="Calibri"/>
                <a:ea typeface="+mn-lt"/>
                <a:cs typeface="+mn-lt"/>
              </a:rPr>
              <a:t>odgovora</a:t>
            </a:r>
            <a:r>
              <a:rPr lang="en-US" sz="1800" b="1">
                <a:latin typeface="Calibri"/>
                <a:ea typeface="+mn-lt"/>
                <a:cs typeface="+mn-lt"/>
              </a:rPr>
              <a:t>)</a:t>
            </a:r>
          </a:p>
          <a:p>
            <a:pPr marL="305435" indent="-305435">
              <a:lnSpc>
                <a:spcPct val="100000"/>
              </a:lnSpc>
            </a:pPr>
            <a:r>
              <a:rPr lang="en-US" sz="1800" b="1">
                <a:latin typeface="Calibri"/>
                <a:ea typeface="+mn-lt"/>
                <a:cs typeface="+mn-lt"/>
              </a:rPr>
              <a:t>Manje </a:t>
            </a:r>
            <a:r>
              <a:rPr lang="en-US" sz="1800" b="1" err="1">
                <a:latin typeface="Calibri"/>
                <a:ea typeface="+mn-lt"/>
                <a:cs typeface="+mn-lt"/>
              </a:rPr>
              <a:t>rasprostranjene</a:t>
            </a:r>
            <a:r>
              <a:rPr lang="en-US" sz="1800" b="1">
                <a:latin typeface="Calibri"/>
                <a:ea typeface="+mn-lt"/>
                <a:cs typeface="+mn-lt"/>
              </a:rPr>
              <a:t> </a:t>
            </a:r>
            <a:r>
              <a:rPr lang="en-US" sz="1800" b="1" err="1">
                <a:latin typeface="Calibri"/>
                <a:ea typeface="+mn-lt"/>
                <a:cs typeface="+mn-lt"/>
              </a:rPr>
              <a:t>tegobe</a:t>
            </a:r>
            <a:r>
              <a:rPr lang="en-US" sz="1800" b="1">
                <a:latin typeface="Calibri"/>
                <a:ea typeface="+mn-lt"/>
                <a:cs typeface="+mn-lt"/>
              </a:rPr>
              <a:t> u </a:t>
            </a:r>
            <a:r>
              <a:rPr lang="en-US" sz="1800" b="1" err="1">
                <a:latin typeface="Calibri"/>
                <a:ea typeface="+mn-lt"/>
                <a:cs typeface="+mn-lt"/>
              </a:rPr>
              <a:t>ispitanika</a:t>
            </a:r>
            <a:r>
              <a:rPr lang="en-US" sz="1800" b="1">
                <a:latin typeface="Calibri"/>
                <a:ea typeface="+mn-lt"/>
                <a:cs typeface="+mn-lt"/>
              </a:rPr>
              <a:t> </a:t>
            </a:r>
            <a:r>
              <a:rPr lang="en-US" sz="1800" b="1" err="1">
                <a:latin typeface="Calibri"/>
                <a:ea typeface="+mn-lt"/>
                <a:cs typeface="+mn-lt"/>
              </a:rPr>
              <a:t>su</a:t>
            </a:r>
            <a:r>
              <a:rPr lang="en-US" sz="1800" b="1">
                <a:latin typeface="Calibri"/>
                <a:ea typeface="+mn-lt"/>
                <a:cs typeface="+mn-lt"/>
              </a:rPr>
              <a:t> </a:t>
            </a:r>
            <a:r>
              <a:rPr lang="en-US" sz="1800" b="1" err="1">
                <a:latin typeface="Calibri"/>
                <a:ea typeface="+mn-lt"/>
                <a:cs typeface="+mn-lt"/>
              </a:rPr>
              <a:t>naglo</a:t>
            </a:r>
            <a:r>
              <a:rPr lang="en-US" sz="1800" b="1">
                <a:latin typeface="Calibri"/>
                <a:ea typeface="+mn-lt"/>
                <a:cs typeface="+mn-lt"/>
              </a:rPr>
              <a:t> </a:t>
            </a:r>
            <a:r>
              <a:rPr lang="en-US" sz="1800" b="1" err="1">
                <a:latin typeface="Calibri"/>
                <a:ea typeface="+mn-lt"/>
                <a:cs typeface="+mn-lt"/>
              </a:rPr>
              <a:t>mršavljenje</a:t>
            </a:r>
            <a:r>
              <a:rPr lang="en-US" sz="1800" b="1">
                <a:latin typeface="Calibri"/>
                <a:ea typeface="+mn-lt"/>
                <a:cs typeface="+mn-lt"/>
              </a:rPr>
              <a:t>/</a:t>
            </a:r>
            <a:r>
              <a:rPr lang="en-US" sz="1800" b="1" err="1">
                <a:latin typeface="Calibri"/>
                <a:ea typeface="+mn-lt"/>
                <a:cs typeface="+mn-lt"/>
              </a:rPr>
              <a:t>debljanje</a:t>
            </a:r>
            <a:r>
              <a:rPr lang="en-US" sz="1800" b="1">
                <a:latin typeface="Calibri"/>
                <a:ea typeface="+mn-lt"/>
                <a:cs typeface="+mn-lt"/>
              </a:rPr>
              <a:t> (3 </a:t>
            </a:r>
            <a:r>
              <a:rPr lang="en-US" sz="1800" b="1" err="1">
                <a:latin typeface="Calibri"/>
                <a:ea typeface="+mn-lt"/>
                <a:cs typeface="+mn-lt"/>
              </a:rPr>
              <a:t>odgovora</a:t>
            </a:r>
            <a:r>
              <a:rPr lang="en-US" sz="1800" b="1">
                <a:latin typeface="Calibri"/>
                <a:ea typeface="+mn-lt"/>
                <a:cs typeface="+mn-lt"/>
              </a:rPr>
              <a:t>), </a:t>
            </a:r>
            <a:r>
              <a:rPr lang="en-US" sz="1800" b="1" err="1">
                <a:latin typeface="Calibri"/>
                <a:ea typeface="+mn-lt"/>
                <a:cs typeface="+mn-lt"/>
              </a:rPr>
              <a:t>povećano</a:t>
            </a:r>
            <a:r>
              <a:rPr lang="en-US" sz="1800" b="1">
                <a:latin typeface="Calibri"/>
                <a:ea typeface="+mn-lt"/>
                <a:cs typeface="+mn-lt"/>
              </a:rPr>
              <a:t> </a:t>
            </a:r>
            <a:r>
              <a:rPr lang="en-US" sz="1800" b="1" err="1">
                <a:latin typeface="Calibri"/>
                <a:ea typeface="+mn-lt"/>
                <a:cs typeface="+mn-lt"/>
              </a:rPr>
              <a:t>znojenje</a:t>
            </a:r>
            <a:r>
              <a:rPr lang="en-US" sz="1800" b="1">
                <a:latin typeface="Calibri"/>
                <a:ea typeface="+mn-lt"/>
                <a:cs typeface="+mn-lt"/>
              </a:rPr>
              <a:t> (3 </a:t>
            </a:r>
            <a:r>
              <a:rPr lang="en-US" sz="1800" b="1" err="1">
                <a:latin typeface="Calibri"/>
                <a:ea typeface="+mn-lt"/>
                <a:cs typeface="+mn-lt"/>
              </a:rPr>
              <a:t>odgovora</a:t>
            </a:r>
            <a:r>
              <a:rPr lang="en-US" sz="1800" b="1">
                <a:latin typeface="Calibri"/>
                <a:ea typeface="+mn-lt"/>
                <a:cs typeface="+mn-lt"/>
              </a:rPr>
              <a:t>), </a:t>
            </a:r>
            <a:r>
              <a:rPr lang="en-US" sz="1800" b="1" err="1">
                <a:latin typeface="Calibri"/>
                <a:ea typeface="+mn-lt"/>
                <a:cs typeface="+mn-lt"/>
              </a:rPr>
              <a:t>žgaravica</a:t>
            </a:r>
            <a:r>
              <a:rPr lang="en-US" sz="1800" b="1">
                <a:latin typeface="Calibri"/>
                <a:ea typeface="+mn-lt"/>
                <a:cs typeface="+mn-lt"/>
              </a:rPr>
              <a:t> (2 </a:t>
            </a:r>
            <a:r>
              <a:rPr lang="en-US" sz="1800" b="1" err="1">
                <a:latin typeface="Calibri"/>
                <a:ea typeface="+mn-lt"/>
                <a:cs typeface="+mn-lt"/>
              </a:rPr>
              <a:t>odgovora</a:t>
            </a:r>
            <a:r>
              <a:rPr lang="en-US" sz="1800" b="1">
                <a:latin typeface="Calibri"/>
                <a:ea typeface="+mn-lt"/>
                <a:cs typeface="+mn-lt"/>
              </a:rPr>
              <a:t>) </a:t>
            </a:r>
            <a:r>
              <a:rPr lang="en-US" sz="1800" b="1" err="1">
                <a:latin typeface="Calibri"/>
                <a:ea typeface="+mn-lt"/>
                <a:cs typeface="+mn-lt"/>
              </a:rPr>
              <a:t>te</a:t>
            </a:r>
            <a:r>
              <a:rPr lang="en-US" sz="1800" b="1">
                <a:latin typeface="Calibri"/>
                <a:ea typeface="+mn-lt"/>
                <a:cs typeface="+mn-lt"/>
              </a:rPr>
              <a:t> </a:t>
            </a:r>
            <a:r>
              <a:rPr lang="en-US" sz="1800" b="1" err="1">
                <a:latin typeface="Calibri"/>
                <a:ea typeface="+mn-lt"/>
                <a:cs typeface="+mn-lt"/>
              </a:rPr>
              <a:t>bolovi</a:t>
            </a:r>
            <a:r>
              <a:rPr lang="en-US" sz="1800" b="1">
                <a:latin typeface="Calibri"/>
                <a:ea typeface="+mn-lt"/>
                <a:cs typeface="+mn-lt"/>
              </a:rPr>
              <a:t> u </a:t>
            </a:r>
            <a:r>
              <a:rPr lang="en-US" sz="1800" b="1" err="1">
                <a:latin typeface="Calibri"/>
                <a:ea typeface="+mn-lt"/>
                <a:cs typeface="+mn-lt"/>
              </a:rPr>
              <a:t>mišićima</a:t>
            </a:r>
            <a:r>
              <a:rPr lang="en-US" sz="1800" b="1">
                <a:latin typeface="Calibri"/>
                <a:ea typeface="+mn-lt"/>
                <a:cs typeface="+mn-lt"/>
              </a:rPr>
              <a:t> </a:t>
            </a:r>
            <a:r>
              <a:rPr lang="en-US" sz="1800" b="1" err="1">
                <a:latin typeface="Calibri"/>
                <a:ea typeface="+mn-lt"/>
                <a:cs typeface="+mn-lt"/>
              </a:rPr>
              <a:t>ili</a:t>
            </a:r>
            <a:r>
              <a:rPr lang="en-US" sz="1800" b="1">
                <a:latin typeface="Calibri"/>
                <a:ea typeface="+mn-lt"/>
                <a:cs typeface="+mn-lt"/>
              </a:rPr>
              <a:t> </a:t>
            </a:r>
            <a:r>
              <a:rPr lang="en-US" sz="1800" b="1" err="1">
                <a:latin typeface="Calibri"/>
                <a:ea typeface="+mn-lt"/>
                <a:cs typeface="+mn-lt"/>
              </a:rPr>
              <a:t>leđima</a:t>
            </a:r>
            <a:r>
              <a:rPr lang="en-US" sz="1800" b="1">
                <a:latin typeface="Calibri"/>
                <a:ea typeface="+mn-lt"/>
                <a:cs typeface="+mn-lt"/>
              </a:rPr>
              <a:t> (2 </a:t>
            </a:r>
            <a:r>
              <a:rPr lang="en-US" sz="1800" b="1" err="1">
                <a:latin typeface="Calibri"/>
                <a:ea typeface="+mn-lt"/>
                <a:cs typeface="+mn-lt"/>
              </a:rPr>
              <a:t>odgovora</a:t>
            </a:r>
            <a:r>
              <a:rPr lang="en-US" sz="1800" b="1">
                <a:latin typeface="Calibri"/>
                <a:ea typeface="+mn-lt"/>
                <a:cs typeface="+mn-lt"/>
              </a:rPr>
              <a:t>)</a:t>
            </a:r>
          </a:p>
          <a:p>
            <a:pPr marL="305435" indent="-305435">
              <a:lnSpc>
                <a:spcPct val="100000"/>
              </a:lnSpc>
            </a:pPr>
            <a:r>
              <a:rPr lang="en-US" sz="1800" b="1" err="1">
                <a:latin typeface="Calibri"/>
                <a:ea typeface="+mn-lt"/>
                <a:cs typeface="+mn-lt"/>
              </a:rPr>
              <a:t>Promjene</a:t>
            </a:r>
            <a:r>
              <a:rPr lang="en-US" sz="1800" b="1">
                <a:latin typeface="Calibri"/>
                <a:ea typeface="+mn-lt"/>
                <a:cs typeface="+mn-lt"/>
              </a:rPr>
              <a:t> u </a:t>
            </a:r>
            <a:r>
              <a:rPr lang="en-US" sz="1800" b="1" err="1">
                <a:latin typeface="Calibri"/>
                <a:ea typeface="+mn-lt"/>
                <a:cs typeface="+mn-lt"/>
              </a:rPr>
              <a:t>menstrualnom</a:t>
            </a:r>
            <a:r>
              <a:rPr lang="en-US" sz="1800" b="1">
                <a:latin typeface="Calibri"/>
                <a:ea typeface="+mn-lt"/>
                <a:cs typeface="+mn-lt"/>
              </a:rPr>
              <a:t> </a:t>
            </a:r>
            <a:r>
              <a:rPr lang="en-US" sz="1800" b="1" err="1">
                <a:latin typeface="Calibri"/>
                <a:ea typeface="+mn-lt"/>
                <a:cs typeface="+mn-lt"/>
              </a:rPr>
              <a:t>ciklusu</a:t>
            </a:r>
            <a:r>
              <a:rPr lang="en-US" sz="1800" b="1">
                <a:latin typeface="Calibri"/>
                <a:ea typeface="+mn-lt"/>
                <a:cs typeface="+mn-lt"/>
              </a:rPr>
              <a:t> (1 </a:t>
            </a:r>
            <a:r>
              <a:rPr lang="en-US" sz="1800" b="1" err="1">
                <a:latin typeface="Calibri"/>
                <a:ea typeface="+mn-lt"/>
                <a:cs typeface="+mn-lt"/>
              </a:rPr>
              <a:t>odgovor</a:t>
            </a:r>
            <a:r>
              <a:rPr lang="en-US" sz="1800" b="1">
                <a:latin typeface="Calibri"/>
                <a:ea typeface="+mn-lt"/>
                <a:cs typeface="+mn-lt"/>
              </a:rPr>
              <a:t>) </a:t>
            </a:r>
            <a:r>
              <a:rPr lang="en-US" sz="1800" b="1" err="1">
                <a:latin typeface="Calibri"/>
                <a:ea typeface="+mn-lt"/>
                <a:cs typeface="+mn-lt"/>
              </a:rPr>
              <a:t>i</a:t>
            </a:r>
            <a:r>
              <a:rPr lang="en-US" sz="1800" b="1">
                <a:latin typeface="Calibri"/>
                <a:ea typeface="+mn-lt"/>
                <a:cs typeface="+mn-lt"/>
              </a:rPr>
              <a:t> </a:t>
            </a:r>
            <a:r>
              <a:rPr lang="en-US" sz="1800" b="1" err="1">
                <a:latin typeface="Calibri"/>
                <a:ea typeface="+mn-lt"/>
                <a:cs typeface="+mn-lt"/>
              </a:rPr>
              <a:t>nadutost</a:t>
            </a:r>
            <a:r>
              <a:rPr lang="en-US" sz="1800" b="1">
                <a:latin typeface="Calibri"/>
                <a:ea typeface="+mn-lt"/>
                <a:cs typeface="+mn-lt"/>
              </a:rPr>
              <a:t>/</a:t>
            </a:r>
            <a:r>
              <a:rPr lang="en-US" sz="1800" b="1" err="1">
                <a:latin typeface="Calibri"/>
                <a:ea typeface="+mn-lt"/>
                <a:cs typeface="+mn-lt"/>
              </a:rPr>
              <a:t>mučnina</a:t>
            </a:r>
            <a:r>
              <a:rPr lang="en-US" sz="1800" b="1">
                <a:latin typeface="Calibri"/>
                <a:ea typeface="+mn-lt"/>
                <a:cs typeface="+mn-lt"/>
              </a:rPr>
              <a:t> (1 </a:t>
            </a:r>
            <a:r>
              <a:rPr lang="en-US" sz="1800" b="1" err="1">
                <a:latin typeface="Calibri"/>
                <a:ea typeface="+mn-lt"/>
                <a:cs typeface="+mn-lt"/>
              </a:rPr>
              <a:t>odgovor</a:t>
            </a:r>
            <a:r>
              <a:rPr lang="en-US" sz="1800" b="1">
                <a:latin typeface="Calibri"/>
                <a:ea typeface="+mn-lt"/>
                <a:cs typeface="+mn-lt"/>
              </a:rPr>
              <a:t>) </a:t>
            </a:r>
            <a:r>
              <a:rPr lang="en-US" sz="1800" b="1" err="1">
                <a:latin typeface="Calibri"/>
                <a:ea typeface="+mn-lt"/>
                <a:cs typeface="+mn-lt"/>
              </a:rPr>
              <a:t>najmanje</a:t>
            </a:r>
            <a:r>
              <a:rPr lang="en-US" sz="1800" b="1">
                <a:latin typeface="Calibri"/>
                <a:ea typeface="+mn-lt"/>
                <a:cs typeface="+mn-lt"/>
              </a:rPr>
              <a:t> </a:t>
            </a:r>
            <a:r>
              <a:rPr lang="en-US" sz="1800" b="1" err="1">
                <a:latin typeface="Calibri"/>
                <a:ea typeface="+mn-lt"/>
                <a:cs typeface="+mn-lt"/>
              </a:rPr>
              <a:t>su</a:t>
            </a:r>
            <a:r>
              <a:rPr lang="en-US" sz="1800" b="1">
                <a:latin typeface="Calibri"/>
                <a:ea typeface="+mn-lt"/>
                <a:cs typeface="+mn-lt"/>
              </a:rPr>
              <a:t> </a:t>
            </a:r>
            <a:r>
              <a:rPr lang="en-US" sz="1800" b="1" err="1">
                <a:latin typeface="Calibri"/>
                <a:ea typeface="+mn-lt"/>
                <a:cs typeface="+mn-lt"/>
              </a:rPr>
              <a:t>zastupljene</a:t>
            </a:r>
            <a:r>
              <a:rPr lang="en-US" sz="1800" b="1">
                <a:latin typeface="Calibri"/>
                <a:ea typeface="+mn-lt"/>
                <a:cs typeface="+mn-lt"/>
              </a:rPr>
              <a:t> </a:t>
            </a:r>
            <a:r>
              <a:rPr lang="en-US" sz="1800" b="1" err="1">
                <a:latin typeface="Calibri"/>
                <a:ea typeface="+mn-lt"/>
                <a:cs typeface="+mn-lt"/>
              </a:rPr>
              <a:t>tegobe</a:t>
            </a:r>
            <a:r>
              <a:rPr lang="en-US" sz="1800" b="1">
                <a:latin typeface="Calibri"/>
                <a:ea typeface="+mn-lt"/>
                <a:cs typeface="+mn-lt"/>
              </a:rPr>
              <a:t> </a:t>
            </a:r>
            <a:r>
              <a:rPr lang="en-US" sz="1800" b="1" err="1">
                <a:latin typeface="Calibri"/>
                <a:ea typeface="+mn-lt"/>
                <a:cs typeface="+mn-lt"/>
              </a:rPr>
              <a:t>ispitanika</a:t>
            </a:r>
            <a:endParaRPr lang="en-US" sz="1800" b="1">
              <a:latin typeface="Calibri"/>
              <a:ea typeface="+mn-lt"/>
              <a:cs typeface="+mn-lt"/>
            </a:endParaRPr>
          </a:p>
          <a:p>
            <a:pPr marL="305435" indent="-305435">
              <a:lnSpc>
                <a:spcPct val="100000"/>
              </a:lnSpc>
            </a:pPr>
            <a:r>
              <a:rPr lang="en-US" sz="1800" b="1">
                <a:latin typeface="Calibri"/>
                <a:ea typeface="+mn-lt"/>
                <a:cs typeface="+mn-lt"/>
              </a:rPr>
              <a:t>Samo je </a:t>
            </a:r>
            <a:r>
              <a:rPr lang="en-US" sz="1800" b="1" err="1">
                <a:latin typeface="Calibri"/>
                <a:ea typeface="+mn-lt"/>
                <a:cs typeface="+mn-lt"/>
              </a:rPr>
              <a:t>jedan</a:t>
            </a:r>
            <a:r>
              <a:rPr lang="en-US" sz="1800" b="1">
                <a:latin typeface="Calibri"/>
                <a:ea typeface="+mn-lt"/>
                <a:cs typeface="+mn-lt"/>
              </a:rPr>
              <a:t> </a:t>
            </a:r>
            <a:r>
              <a:rPr lang="en-US" sz="1800" b="1" err="1">
                <a:latin typeface="Calibri"/>
                <a:ea typeface="+mn-lt"/>
                <a:cs typeface="+mn-lt"/>
              </a:rPr>
              <a:t>ispitanik</a:t>
            </a:r>
            <a:r>
              <a:rPr lang="en-US" sz="1800" b="1">
                <a:latin typeface="Calibri"/>
                <a:ea typeface="+mn-lt"/>
                <a:cs typeface="+mn-lt"/>
              </a:rPr>
              <a:t> </a:t>
            </a:r>
            <a:r>
              <a:rPr lang="en-US" sz="1800" b="1" err="1">
                <a:latin typeface="Calibri"/>
                <a:ea typeface="+mn-lt"/>
                <a:cs typeface="+mn-lt"/>
              </a:rPr>
              <a:t>odgovorio</a:t>
            </a:r>
            <a:r>
              <a:rPr lang="en-US" sz="1800" b="1">
                <a:latin typeface="Calibri"/>
                <a:ea typeface="+mn-lt"/>
                <a:cs typeface="+mn-lt"/>
              </a:rPr>
              <a:t> </a:t>
            </a:r>
            <a:r>
              <a:rPr lang="en-US" sz="1800" b="1" err="1">
                <a:latin typeface="Calibri"/>
                <a:ea typeface="+mn-lt"/>
                <a:cs typeface="+mn-lt"/>
              </a:rPr>
              <a:t>kako</a:t>
            </a:r>
            <a:r>
              <a:rPr lang="en-US" sz="1800" b="1">
                <a:latin typeface="Calibri"/>
                <a:ea typeface="+mn-lt"/>
                <a:cs typeface="+mn-lt"/>
              </a:rPr>
              <a:t> ne </a:t>
            </a:r>
            <a:r>
              <a:rPr lang="en-US" sz="1800" b="1" err="1">
                <a:latin typeface="Calibri"/>
                <a:ea typeface="+mn-lt"/>
                <a:cs typeface="+mn-lt"/>
              </a:rPr>
              <a:t>osjeća</a:t>
            </a:r>
            <a:r>
              <a:rPr lang="en-US" sz="1800" b="1">
                <a:latin typeface="Calibri"/>
                <a:ea typeface="+mn-lt"/>
                <a:cs typeface="+mn-lt"/>
              </a:rPr>
              <a:t> </a:t>
            </a:r>
            <a:r>
              <a:rPr lang="en-US" sz="1800" b="1" err="1">
                <a:latin typeface="Calibri"/>
                <a:ea typeface="+mn-lt"/>
                <a:cs typeface="+mn-lt"/>
              </a:rPr>
              <a:t>niti</a:t>
            </a:r>
            <a:r>
              <a:rPr lang="en-US" sz="1800" b="1">
                <a:latin typeface="Calibri"/>
                <a:ea typeface="+mn-lt"/>
                <a:cs typeface="+mn-lt"/>
              </a:rPr>
              <a:t> </a:t>
            </a:r>
            <a:r>
              <a:rPr lang="en-US" sz="1800" b="1" err="1">
                <a:latin typeface="Calibri"/>
                <a:ea typeface="+mn-lt"/>
                <a:cs typeface="+mn-lt"/>
              </a:rPr>
              <a:t>jednu</a:t>
            </a:r>
            <a:r>
              <a:rPr lang="en-US" sz="1800" b="1">
                <a:latin typeface="Calibri"/>
                <a:ea typeface="+mn-lt"/>
                <a:cs typeface="+mn-lt"/>
              </a:rPr>
              <a:t> </a:t>
            </a:r>
            <a:r>
              <a:rPr lang="en-US" sz="1800" b="1" err="1">
                <a:latin typeface="Calibri"/>
                <a:ea typeface="+mn-lt"/>
                <a:cs typeface="+mn-lt"/>
              </a:rPr>
              <a:t>navedenu</a:t>
            </a:r>
            <a:r>
              <a:rPr lang="en-US" sz="1800" b="1">
                <a:latin typeface="Calibri"/>
                <a:ea typeface="+mn-lt"/>
                <a:cs typeface="+mn-lt"/>
              </a:rPr>
              <a:t> </a:t>
            </a:r>
            <a:r>
              <a:rPr lang="en-US" sz="1800" b="1" err="1">
                <a:latin typeface="Calibri"/>
                <a:ea typeface="+mn-lt"/>
                <a:cs typeface="+mn-lt"/>
              </a:rPr>
              <a:t>tegobu</a:t>
            </a:r>
            <a:r>
              <a:rPr lang="en-US" sz="1800" b="1">
                <a:latin typeface="Calibri"/>
                <a:ea typeface="+mn-lt"/>
                <a:cs typeface="+mn-lt"/>
              </a:rPr>
              <a:t>.</a:t>
            </a:r>
          </a:p>
        </p:txBody>
      </p:sp>
      <p:pic>
        <p:nvPicPr>
          <p:cNvPr id="5" name="Picture 5" descr="Chart, bar chart&#10;&#10;Description automatically generated">
            <a:extLst>
              <a:ext uri="{FF2B5EF4-FFF2-40B4-BE49-F238E27FC236}">
                <a16:creationId xmlns:a16="http://schemas.microsoft.com/office/drawing/2014/main" id="{A8D3E429-8592-4625-A6E6-FFBF757344F1}"/>
              </a:ext>
            </a:extLst>
          </p:cNvPr>
          <p:cNvPicPr>
            <a:picLocks noChangeAspect="1"/>
          </p:cNvPicPr>
          <p:nvPr/>
        </p:nvPicPr>
        <p:blipFill>
          <a:blip r:embed="rId4"/>
          <a:stretch>
            <a:fillRect/>
          </a:stretch>
        </p:blipFill>
        <p:spPr>
          <a:xfrm>
            <a:off x="224287" y="1522527"/>
            <a:ext cx="6049991" cy="4747472"/>
          </a:xfrm>
          <a:prstGeom prst="rect">
            <a:avLst/>
          </a:prstGeom>
        </p:spPr>
      </p:pic>
      <p:pic>
        <p:nvPicPr>
          <p:cNvPr id="2" name="Audiozapis 1">
            <a:hlinkClick r:id="" action="ppaction://media"/>
            <a:extLst>
              <a:ext uri="{FF2B5EF4-FFF2-40B4-BE49-F238E27FC236}">
                <a16:creationId xmlns:a16="http://schemas.microsoft.com/office/drawing/2014/main" id="{378FC24F-1C97-43D8-8429-9C0790A83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53208836"/>
      </p:ext>
    </p:extLst>
  </p:cSld>
  <p:clrMapOvr>
    <a:masterClrMapping/>
  </p:clrMapOvr>
  <mc:AlternateContent xmlns:mc="http://schemas.openxmlformats.org/markup-compatibility/2006">
    <mc:Choice xmlns:p14="http://schemas.microsoft.com/office/powerpoint/2010/main" Requires="p14">
      <p:transition spd="slow" p14:dur="2000" advTm="55351"/>
    </mc:Choice>
    <mc:Fallback>
      <p:transition spd="slow" advTm="5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1BC1167-9345-4A39-88DF-1CA3C898AA1B}"/>
              </a:ext>
            </a:extLst>
          </p:cNvPr>
          <p:cNvSpPr>
            <a:spLocks noGrp="1"/>
          </p:cNvSpPr>
          <p:nvPr>
            <p:ph type="title"/>
          </p:nvPr>
        </p:nvSpPr>
        <p:spPr>
          <a:xfrm>
            <a:off x="771148" y="1037967"/>
            <a:ext cx="3054091" cy="4709131"/>
          </a:xfrm>
        </p:spPr>
        <p:txBody>
          <a:bodyPr anchor="ctr">
            <a:normAutofit/>
          </a:bodyPr>
          <a:lstStyle/>
          <a:p>
            <a:r>
              <a:rPr lang="en-US" b="1">
                <a:solidFill>
                  <a:srgbClr val="FFFEFF"/>
                </a:solidFill>
              </a:rPr>
              <a:t>ZAKLJUČAK</a:t>
            </a:r>
            <a:endParaRPr lang="en-US">
              <a:solidFill>
                <a:srgbClr val="FFFEFF"/>
              </a:solidFill>
            </a:endParaRPr>
          </a:p>
        </p:txBody>
      </p:sp>
      <p:sp>
        <p:nvSpPr>
          <p:cNvPr id="3" name="Content Placeholder 2">
            <a:extLst>
              <a:ext uri="{FF2B5EF4-FFF2-40B4-BE49-F238E27FC236}">
                <a16:creationId xmlns:a16="http://schemas.microsoft.com/office/drawing/2014/main" id="{7F091C86-007F-4B2C-812D-609D511ADAF6}"/>
              </a:ext>
            </a:extLst>
          </p:cNvPr>
          <p:cNvSpPr>
            <a:spLocks noGrp="1"/>
          </p:cNvSpPr>
          <p:nvPr>
            <p:ph idx="1"/>
          </p:nvPr>
        </p:nvSpPr>
        <p:spPr>
          <a:xfrm>
            <a:off x="4779390" y="1037968"/>
            <a:ext cx="6783368" cy="4820832"/>
          </a:xfrm>
        </p:spPr>
        <p:txBody>
          <a:bodyPr>
            <a:normAutofit/>
          </a:bodyPr>
          <a:lstStyle/>
          <a:p>
            <a:pPr marL="305435" indent="-305435"/>
            <a:r>
              <a:rPr lang="en-US" dirty="0" err="1">
                <a:ea typeface="+mn-lt"/>
                <a:cs typeface="+mn-lt"/>
              </a:rPr>
              <a:t>prema</a:t>
            </a:r>
            <a:r>
              <a:rPr lang="en-US" dirty="0">
                <a:ea typeface="+mn-lt"/>
                <a:cs typeface="+mn-lt"/>
              </a:rPr>
              <a:t> </a:t>
            </a:r>
            <a:r>
              <a:rPr lang="en-US" dirty="0" err="1">
                <a:ea typeface="+mn-lt"/>
                <a:cs typeface="+mn-lt"/>
              </a:rPr>
              <a:t>rezultatima</a:t>
            </a:r>
            <a:r>
              <a:rPr lang="en-US" dirty="0">
                <a:ea typeface="+mn-lt"/>
                <a:cs typeface="+mn-lt"/>
              </a:rPr>
              <a:t> </a:t>
            </a:r>
            <a:r>
              <a:rPr lang="en-US" dirty="0" err="1">
                <a:ea typeface="+mn-lt"/>
                <a:cs typeface="+mn-lt"/>
              </a:rPr>
              <a:t>možemo</a:t>
            </a:r>
            <a:r>
              <a:rPr lang="en-US" dirty="0">
                <a:ea typeface="+mn-lt"/>
                <a:cs typeface="+mn-lt"/>
              </a:rPr>
              <a:t> </a:t>
            </a:r>
            <a:r>
              <a:rPr lang="en-US" dirty="0" err="1">
                <a:ea typeface="+mn-lt"/>
                <a:cs typeface="+mn-lt"/>
              </a:rPr>
              <a:t>zaključiti</a:t>
            </a:r>
            <a:r>
              <a:rPr lang="en-US" dirty="0">
                <a:ea typeface="+mn-lt"/>
                <a:cs typeface="+mn-lt"/>
              </a:rPr>
              <a:t> da </a:t>
            </a:r>
            <a:r>
              <a:rPr lang="en-US" dirty="0" err="1">
                <a:ea typeface="+mn-lt"/>
                <a:cs typeface="+mn-lt"/>
              </a:rPr>
              <a:t>čak</a:t>
            </a:r>
            <a:r>
              <a:rPr lang="en-US" dirty="0">
                <a:ea typeface="+mn-lt"/>
                <a:cs typeface="+mn-lt"/>
              </a:rPr>
              <a:t> </a:t>
            </a:r>
            <a:r>
              <a:rPr lang="en-US" dirty="0" err="1">
                <a:ea typeface="+mn-lt"/>
                <a:cs typeface="+mn-lt"/>
              </a:rPr>
              <a:t>i</a:t>
            </a:r>
            <a:r>
              <a:rPr lang="en-US" dirty="0">
                <a:ea typeface="+mn-lt"/>
                <a:cs typeface="+mn-lt"/>
              </a:rPr>
              <a:t> mala </a:t>
            </a:r>
            <a:r>
              <a:rPr lang="en-US" dirty="0" err="1">
                <a:ea typeface="+mn-lt"/>
                <a:cs typeface="+mn-lt"/>
              </a:rPr>
              <a:t>razina</a:t>
            </a:r>
            <a:r>
              <a:rPr lang="en-US" dirty="0">
                <a:ea typeface="+mn-lt"/>
                <a:cs typeface="+mn-lt"/>
              </a:rPr>
              <a:t> </a:t>
            </a:r>
            <a:r>
              <a:rPr lang="en-US" dirty="0" err="1">
                <a:ea typeface="+mn-lt"/>
                <a:cs typeface="+mn-lt"/>
              </a:rPr>
              <a:t>stresa</a:t>
            </a:r>
            <a:r>
              <a:rPr lang="en-US" dirty="0">
                <a:ea typeface="+mn-lt"/>
                <a:cs typeface="+mn-lt"/>
              </a:rPr>
              <a:t> </a:t>
            </a:r>
            <a:r>
              <a:rPr lang="en-US" dirty="0" err="1">
                <a:ea typeface="+mn-lt"/>
                <a:cs typeface="+mn-lt"/>
              </a:rPr>
              <a:t>može</a:t>
            </a:r>
            <a:r>
              <a:rPr lang="en-US" dirty="0">
                <a:ea typeface="+mn-lt"/>
                <a:cs typeface="+mn-lt"/>
              </a:rPr>
              <a:t> </a:t>
            </a:r>
            <a:r>
              <a:rPr lang="en-US" dirty="0" err="1">
                <a:ea typeface="+mn-lt"/>
                <a:cs typeface="+mn-lt"/>
              </a:rPr>
              <a:t>poremetiti</a:t>
            </a:r>
            <a:r>
              <a:rPr lang="en-US" dirty="0">
                <a:ea typeface="+mn-lt"/>
                <a:cs typeface="+mn-lt"/>
              </a:rPr>
              <a:t> </a:t>
            </a:r>
            <a:r>
              <a:rPr lang="en-US" dirty="0" err="1">
                <a:ea typeface="+mn-lt"/>
                <a:cs typeface="+mn-lt"/>
              </a:rPr>
              <a:t>način</a:t>
            </a:r>
            <a:r>
              <a:rPr lang="en-US" dirty="0">
                <a:ea typeface="+mn-lt"/>
                <a:cs typeface="+mn-lt"/>
              </a:rPr>
              <a:t> </a:t>
            </a:r>
            <a:r>
              <a:rPr lang="en-US" dirty="0" err="1">
                <a:ea typeface="+mn-lt"/>
                <a:cs typeface="+mn-lt"/>
              </a:rPr>
              <a:t>života</a:t>
            </a:r>
            <a:r>
              <a:rPr lang="en-US" dirty="0">
                <a:ea typeface="+mn-lt"/>
                <a:cs typeface="+mn-lt"/>
              </a:rPr>
              <a:t> </a:t>
            </a:r>
          </a:p>
          <a:p>
            <a:pPr marL="305435" indent="-305435"/>
            <a:r>
              <a:rPr lang="en-US" dirty="0" err="1">
                <a:ea typeface="+mn-lt"/>
                <a:cs typeface="+mn-lt"/>
              </a:rPr>
              <a:t>ako</a:t>
            </a:r>
            <a:r>
              <a:rPr lang="en-US" dirty="0">
                <a:ea typeface="+mn-lt"/>
                <a:cs typeface="+mn-lt"/>
              </a:rPr>
              <a:t> se taj </a:t>
            </a:r>
            <a:r>
              <a:rPr lang="en-US" dirty="0" err="1">
                <a:ea typeface="+mn-lt"/>
                <a:cs typeface="+mn-lt"/>
              </a:rPr>
              <a:t>stres</a:t>
            </a:r>
            <a:r>
              <a:rPr lang="en-US" dirty="0">
                <a:ea typeface="+mn-lt"/>
                <a:cs typeface="+mn-lt"/>
              </a:rPr>
              <a:t> </a:t>
            </a:r>
            <a:r>
              <a:rPr lang="en-US" dirty="0" err="1">
                <a:ea typeface="+mn-lt"/>
                <a:cs typeface="+mn-lt"/>
              </a:rPr>
              <a:t>nastavi</a:t>
            </a:r>
            <a:r>
              <a:rPr lang="en-US" dirty="0">
                <a:ea typeface="+mn-lt"/>
                <a:cs typeface="+mn-lt"/>
              </a:rPr>
              <a:t> </a:t>
            </a:r>
            <a:r>
              <a:rPr lang="en-US" dirty="0" err="1">
                <a:ea typeface="+mn-lt"/>
                <a:cs typeface="+mn-lt"/>
              </a:rPr>
              <a:t>povećavati</a:t>
            </a:r>
            <a:r>
              <a:rPr lang="en-US" dirty="0">
                <a:ea typeface="+mn-lt"/>
                <a:cs typeface="+mn-lt"/>
              </a:rPr>
              <a:t> </a:t>
            </a:r>
            <a:r>
              <a:rPr lang="en-US" dirty="0" err="1">
                <a:ea typeface="+mn-lt"/>
                <a:cs typeface="+mn-lt"/>
              </a:rPr>
              <a:t>može</a:t>
            </a:r>
            <a:r>
              <a:rPr lang="en-US" dirty="0">
                <a:ea typeface="+mn-lt"/>
                <a:cs typeface="+mn-lt"/>
              </a:rPr>
              <a:t> </a:t>
            </a:r>
            <a:r>
              <a:rPr lang="en-US" dirty="0" err="1">
                <a:ea typeface="+mn-lt"/>
                <a:cs typeface="+mn-lt"/>
              </a:rPr>
              <a:t>uzrokovati</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neke</a:t>
            </a:r>
            <a:r>
              <a:rPr lang="en-US" dirty="0">
                <a:ea typeface="+mn-lt"/>
                <a:cs typeface="+mn-lt"/>
              </a:rPr>
              <a:t> </a:t>
            </a:r>
            <a:r>
              <a:rPr lang="en-US" dirty="0" err="1">
                <a:ea typeface="+mn-lt"/>
                <a:cs typeface="+mn-lt"/>
              </a:rPr>
              <a:t>fizičke</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psihičke</a:t>
            </a:r>
            <a:r>
              <a:rPr lang="en-US" dirty="0">
                <a:ea typeface="+mn-lt"/>
                <a:cs typeface="+mn-lt"/>
              </a:rPr>
              <a:t> </a:t>
            </a:r>
            <a:r>
              <a:rPr lang="en-US" dirty="0" err="1">
                <a:ea typeface="+mn-lt"/>
                <a:cs typeface="+mn-lt"/>
              </a:rPr>
              <a:t>probleme</a:t>
            </a:r>
            <a:endParaRPr lang="en-US" dirty="0">
              <a:ea typeface="+mn-lt"/>
              <a:cs typeface="+mn-lt"/>
            </a:endParaRPr>
          </a:p>
          <a:p>
            <a:pPr marL="305435" indent="-305435"/>
            <a:r>
              <a:rPr lang="en-US" dirty="0" err="1">
                <a:ea typeface="+mn-lt"/>
                <a:cs typeface="+mn-lt"/>
              </a:rPr>
              <a:t>najčešći</a:t>
            </a:r>
            <a:r>
              <a:rPr lang="en-US" dirty="0">
                <a:ea typeface="+mn-lt"/>
                <a:cs typeface="+mn-lt"/>
              </a:rPr>
              <a:t> </a:t>
            </a:r>
            <a:r>
              <a:rPr lang="en-US" dirty="0" err="1">
                <a:ea typeface="+mn-lt"/>
                <a:cs typeface="+mn-lt"/>
              </a:rPr>
              <a:t>fizički</a:t>
            </a:r>
            <a:r>
              <a:rPr lang="en-US" dirty="0">
                <a:ea typeface="+mn-lt"/>
                <a:cs typeface="+mn-lt"/>
              </a:rPr>
              <a:t> </a:t>
            </a:r>
            <a:r>
              <a:rPr lang="en-US" dirty="0" err="1">
                <a:ea typeface="+mn-lt"/>
                <a:cs typeface="+mn-lt"/>
              </a:rPr>
              <a:t>problemi</a:t>
            </a:r>
            <a:r>
              <a:rPr lang="en-US" dirty="0">
                <a:ea typeface="+mn-lt"/>
                <a:cs typeface="+mn-lt"/>
              </a:rPr>
              <a:t> </a:t>
            </a:r>
            <a:r>
              <a:rPr lang="en-US" dirty="0" err="1">
                <a:ea typeface="+mn-lt"/>
                <a:cs typeface="+mn-lt"/>
              </a:rPr>
              <a:t>su</a:t>
            </a:r>
            <a:r>
              <a:rPr lang="en-US" dirty="0">
                <a:ea typeface="+mn-lt"/>
                <a:cs typeface="+mn-lt"/>
              </a:rPr>
              <a:t> </a:t>
            </a:r>
            <a:r>
              <a:rPr lang="en-US" dirty="0" err="1">
                <a:ea typeface="+mn-lt"/>
                <a:cs typeface="+mn-lt"/>
              </a:rPr>
              <a:t>ubrzano</a:t>
            </a:r>
            <a:r>
              <a:rPr lang="en-US" dirty="0">
                <a:ea typeface="+mn-lt"/>
                <a:cs typeface="+mn-lt"/>
              </a:rPr>
              <a:t> </a:t>
            </a:r>
            <a:r>
              <a:rPr lang="en-US" dirty="0" err="1">
                <a:ea typeface="+mn-lt"/>
                <a:cs typeface="+mn-lt"/>
              </a:rPr>
              <a:t>disanje</a:t>
            </a:r>
            <a:r>
              <a:rPr lang="en-US" dirty="0">
                <a:ea typeface="+mn-lt"/>
                <a:cs typeface="+mn-lt"/>
              </a:rPr>
              <a:t> </a:t>
            </a:r>
            <a:r>
              <a:rPr lang="en-US" dirty="0" err="1">
                <a:ea typeface="+mn-lt"/>
                <a:cs typeface="+mn-lt"/>
              </a:rPr>
              <a:t>i</a:t>
            </a:r>
            <a:r>
              <a:rPr lang="en-US" dirty="0">
                <a:ea typeface="+mn-lt"/>
                <a:cs typeface="+mn-lt"/>
              </a:rPr>
              <a:t> rad </a:t>
            </a:r>
            <a:r>
              <a:rPr lang="en-US" dirty="0" err="1">
                <a:ea typeface="+mn-lt"/>
                <a:cs typeface="+mn-lt"/>
              </a:rPr>
              <a:t>srca</a:t>
            </a:r>
            <a:r>
              <a:rPr lang="en-US" dirty="0">
                <a:ea typeface="+mn-lt"/>
                <a:cs typeface="+mn-lt"/>
              </a:rPr>
              <a:t> </a:t>
            </a:r>
            <a:r>
              <a:rPr lang="en-US" dirty="0" err="1">
                <a:ea typeface="+mn-lt"/>
                <a:cs typeface="+mn-lt"/>
              </a:rPr>
              <a:t>te</a:t>
            </a:r>
            <a:r>
              <a:rPr lang="en-US" dirty="0">
                <a:ea typeface="+mn-lt"/>
                <a:cs typeface="+mn-lt"/>
              </a:rPr>
              <a:t> </a:t>
            </a:r>
            <a:r>
              <a:rPr lang="en-US" dirty="0" err="1">
                <a:ea typeface="+mn-lt"/>
                <a:cs typeface="+mn-lt"/>
              </a:rPr>
              <a:t>nesanica</a:t>
            </a:r>
            <a:r>
              <a:rPr lang="en-US" dirty="0">
                <a:ea typeface="+mn-lt"/>
                <a:cs typeface="+mn-lt"/>
              </a:rPr>
              <a:t>, a </a:t>
            </a:r>
            <a:r>
              <a:rPr lang="en-US" dirty="0" err="1">
                <a:ea typeface="+mn-lt"/>
                <a:cs typeface="+mn-lt"/>
              </a:rPr>
              <a:t>psihički</a:t>
            </a:r>
            <a:r>
              <a:rPr lang="en-US" dirty="0">
                <a:ea typeface="+mn-lt"/>
                <a:cs typeface="+mn-lt"/>
              </a:rPr>
              <a:t> </a:t>
            </a:r>
            <a:r>
              <a:rPr lang="en-US" dirty="0" err="1">
                <a:ea typeface="+mn-lt"/>
                <a:cs typeface="+mn-lt"/>
              </a:rPr>
              <a:t>su</a:t>
            </a:r>
            <a:r>
              <a:rPr lang="en-US" dirty="0">
                <a:ea typeface="+mn-lt"/>
                <a:cs typeface="+mn-lt"/>
              </a:rPr>
              <a:t> </a:t>
            </a:r>
            <a:r>
              <a:rPr lang="en-US" dirty="0" err="1">
                <a:ea typeface="+mn-lt"/>
                <a:cs typeface="+mn-lt"/>
              </a:rPr>
              <a:t>nervoza</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strah</a:t>
            </a:r>
            <a:endParaRPr lang="en-US" dirty="0">
              <a:ea typeface="+mn-lt"/>
              <a:cs typeface="+mn-lt"/>
            </a:endParaRPr>
          </a:p>
          <a:p>
            <a:pPr marL="305435" indent="-305435"/>
            <a:r>
              <a:rPr lang="en-US" dirty="0" err="1">
                <a:ea typeface="+mn-lt"/>
                <a:cs typeface="+mn-lt"/>
              </a:rPr>
              <a:t>danas</a:t>
            </a:r>
            <a:r>
              <a:rPr lang="en-US" dirty="0">
                <a:ea typeface="+mn-lt"/>
                <a:cs typeface="+mn-lt"/>
              </a:rPr>
              <a:t> </a:t>
            </a:r>
            <a:r>
              <a:rPr lang="en-US" dirty="0" err="1">
                <a:ea typeface="+mn-lt"/>
                <a:cs typeface="+mn-lt"/>
              </a:rPr>
              <a:t>ljudi</a:t>
            </a:r>
            <a:r>
              <a:rPr lang="en-US" dirty="0">
                <a:ea typeface="+mn-lt"/>
                <a:cs typeface="+mn-lt"/>
              </a:rPr>
              <a:t> </a:t>
            </a:r>
            <a:r>
              <a:rPr lang="en-US" dirty="0" err="1">
                <a:ea typeface="+mn-lt"/>
                <a:cs typeface="+mn-lt"/>
              </a:rPr>
              <a:t>sve</a:t>
            </a:r>
            <a:r>
              <a:rPr lang="en-US" dirty="0">
                <a:ea typeface="+mn-lt"/>
                <a:cs typeface="+mn-lt"/>
              </a:rPr>
              <a:t> </a:t>
            </a:r>
            <a:r>
              <a:rPr lang="en-US" dirty="0" err="1">
                <a:ea typeface="+mn-lt"/>
                <a:cs typeface="+mn-lt"/>
              </a:rPr>
              <a:t>više</a:t>
            </a:r>
            <a:r>
              <a:rPr lang="en-US" dirty="0">
                <a:ea typeface="+mn-lt"/>
                <a:cs typeface="+mn-lt"/>
              </a:rPr>
              <a:t> </a:t>
            </a:r>
            <a:r>
              <a:rPr lang="en-US" dirty="0" err="1">
                <a:ea typeface="+mn-lt"/>
                <a:cs typeface="+mn-lt"/>
              </a:rPr>
              <a:t>imaju</a:t>
            </a:r>
            <a:r>
              <a:rPr lang="en-US" dirty="0">
                <a:ea typeface="+mn-lt"/>
                <a:cs typeface="+mn-lt"/>
              </a:rPr>
              <a:t> </a:t>
            </a:r>
            <a:r>
              <a:rPr lang="en-US" dirty="0" err="1">
                <a:ea typeface="+mn-lt"/>
                <a:cs typeface="+mn-lt"/>
              </a:rPr>
              <a:t>takve</a:t>
            </a:r>
            <a:r>
              <a:rPr lang="en-US" dirty="0">
                <a:ea typeface="+mn-lt"/>
                <a:cs typeface="+mn-lt"/>
              </a:rPr>
              <a:t> </a:t>
            </a:r>
            <a:r>
              <a:rPr lang="en-US" dirty="0" err="1">
                <a:ea typeface="+mn-lt"/>
                <a:cs typeface="+mn-lt"/>
              </a:rPr>
              <a:t>probleme</a:t>
            </a:r>
            <a:r>
              <a:rPr lang="en-US" dirty="0">
                <a:ea typeface="+mn-lt"/>
                <a:cs typeface="+mn-lt"/>
              </a:rPr>
              <a:t> </a:t>
            </a:r>
            <a:r>
              <a:rPr lang="en-US" dirty="0" err="1">
                <a:ea typeface="+mn-lt"/>
                <a:cs typeface="+mn-lt"/>
              </a:rPr>
              <a:t>zbog</a:t>
            </a:r>
            <a:r>
              <a:rPr lang="en-US" dirty="0">
                <a:ea typeface="+mn-lt"/>
                <a:cs typeface="+mn-lt"/>
              </a:rPr>
              <a:t> </a:t>
            </a:r>
            <a:r>
              <a:rPr lang="en-US" dirty="0" err="1">
                <a:ea typeface="+mn-lt"/>
                <a:cs typeface="+mn-lt"/>
              </a:rPr>
              <a:t>stresa</a:t>
            </a:r>
            <a:r>
              <a:rPr lang="en-US" dirty="0">
                <a:ea typeface="+mn-lt"/>
                <a:cs typeface="+mn-lt"/>
              </a:rPr>
              <a:t>, pa </a:t>
            </a:r>
            <a:r>
              <a:rPr lang="en-US" dirty="0" err="1">
                <a:ea typeface="+mn-lt"/>
                <a:cs typeface="+mn-lt"/>
              </a:rPr>
              <a:t>čak</a:t>
            </a:r>
            <a:r>
              <a:rPr lang="en-US" dirty="0">
                <a:ea typeface="+mn-lt"/>
                <a:cs typeface="+mn-lt"/>
              </a:rPr>
              <a:t> </a:t>
            </a:r>
            <a:r>
              <a:rPr lang="en-US" dirty="0" err="1">
                <a:ea typeface="+mn-lt"/>
                <a:cs typeface="+mn-lt"/>
              </a:rPr>
              <a:t>ti</a:t>
            </a:r>
            <a:r>
              <a:rPr lang="en-US" dirty="0">
                <a:ea typeface="+mn-lt"/>
                <a:cs typeface="+mn-lt"/>
              </a:rPr>
              <a:t> </a:t>
            </a:r>
            <a:r>
              <a:rPr lang="en-US" dirty="0" err="1">
                <a:ea typeface="+mn-lt"/>
                <a:cs typeface="+mn-lt"/>
              </a:rPr>
              <a:t>problemi</a:t>
            </a:r>
            <a:r>
              <a:rPr lang="en-US" dirty="0">
                <a:ea typeface="+mn-lt"/>
                <a:cs typeface="+mn-lt"/>
              </a:rPr>
              <a:t> </a:t>
            </a:r>
            <a:r>
              <a:rPr lang="en-US" dirty="0" err="1">
                <a:ea typeface="+mn-lt"/>
                <a:cs typeface="+mn-lt"/>
              </a:rPr>
              <a:t>postanu</a:t>
            </a:r>
            <a:r>
              <a:rPr lang="en-US" dirty="0">
                <a:ea typeface="+mn-lt"/>
                <a:cs typeface="+mn-lt"/>
              </a:rPr>
              <a:t> </a:t>
            </a:r>
            <a:r>
              <a:rPr lang="en-US" dirty="0" err="1">
                <a:ea typeface="+mn-lt"/>
                <a:cs typeface="+mn-lt"/>
              </a:rPr>
              <a:t>svakodnevna</a:t>
            </a:r>
            <a:r>
              <a:rPr lang="en-US" dirty="0">
                <a:ea typeface="+mn-lt"/>
                <a:cs typeface="+mn-lt"/>
              </a:rPr>
              <a:t> </a:t>
            </a:r>
            <a:r>
              <a:rPr lang="en-US" dirty="0" err="1">
                <a:ea typeface="+mn-lt"/>
                <a:cs typeface="+mn-lt"/>
              </a:rPr>
              <a:t>poteškoća</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inače</a:t>
            </a:r>
            <a:r>
              <a:rPr lang="en-US" dirty="0">
                <a:ea typeface="+mn-lt"/>
                <a:cs typeface="+mn-lt"/>
              </a:rPr>
              <a:t> </a:t>
            </a:r>
            <a:r>
              <a:rPr lang="en-US" dirty="0" err="1">
                <a:ea typeface="+mn-lt"/>
                <a:cs typeface="+mn-lt"/>
              </a:rPr>
              <a:t>završavaju</a:t>
            </a:r>
            <a:r>
              <a:rPr lang="en-US" dirty="0">
                <a:ea typeface="+mn-lt"/>
                <a:cs typeface="+mn-lt"/>
              </a:rPr>
              <a:t> </a:t>
            </a:r>
            <a:r>
              <a:rPr lang="en-US" dirty="0" err="1">
                <a:ea typeface="+mn-lt"/>
                <a:cs typeface="+mn-lt"/>
              </a:rPr>
              <a:t>na</a:t>
            </a:r>
            <a:r>
              <a:rPr lang="en-US" dirty="0">
                <a:ea typeface="+mn-lt"/>
                <a:cs typeface="+mn-lt"/>
              </a:rPr>
              <a:t> </a:t>
            </a:r>
            <a:r>
              <a:rPr lang="en-US" dirty="0" err="1">
                <a:ea typeface="+mn-lt"/>
                <a:cs typeface="+mn-lt"/>
              </a:rPr>
              <a:t>liječenju</a:t>
            </a:r>
            <a:endParaRPr lang="en-US" dirty="0">
              <a:ea typeface="+mn-lt"/>
              <a:cs typeface="+mn-lt"/>
            </a:endParaRPr>
          </a:p>
          <a:p>
            <a:pPr marL="305435" indent="-305435"/>
            <a:r>
              <a:rPr lang="en-US" dirty="0" err="1">
                <a:ea typeface="+mn-lt"/>
                <a:cs typeface="+mn-lt"/>
              </a:rPr>
              <a:t>ovom</a:t>
            </a:r>
            <a:r>
              <a:rPr lang="en-US" dirty="0">
                <a:ea typeface="+mn-lt"/>
                <a:cs typeface="+mn-lt"/>
              </a:rPr>
              <a:t> </a:t>
            </a:r>
            <a:r>
              <a:rPr lang="en-US" dirty="0" err="1">
                <a:ea typeface="+mn-lt"/>
                <a:cs typeface="+mn-lt"/>
              </a:rPr>
              <a:t>anketom</a:t>
            </a:r>
            <a:r>
              <a:rPr lang="en-US" dirty="0">
                <a:ea typeface="+mn-lt"/>
                <a:cs typeface="+mn-lt"/>
              </a:rPr>
              <a:t> </a:t>
            </a:r>
            <a:r>
              <a:rPr lang="en-US" dirty="0" err="1">
                <a:ea typeface="+mn-lt"/>
                <a:cs typeface="+mn-lt"/>
              </a:rPr>
              <a:t>potvrdili</a:t>
            </a:r>
            <a:r>
              <a:rPr lang="en-US" dirty="0">
                <a:ea typeface="+mn-lt"/>
                <a:cs typeface="+mn-lt"/>
              </a:rPr>
              <a:t> </a:t>
            </a:r>
            <a:r>
              <a:rPr lang="en-US" dirty="0" err="1">
                <a:ea typeface="+mn-lt"/>
                <a:cs typeface="+mn-lt"/>
              </a:rPr>
              <a:t>smo</a:t>
            </a:r>
            <a:r>
              <a:rPr lang="en-US" dirty="0">
                <a:ea typeface="+mn-lt"/>
                <a:cs typeface="+mn-lt"/>
              </a:rPr>
              <a:t> </a:t>
            </a:r>
            <a:r>
              <a:rPr lang="en-US" dirty="0" err="1">
                <a:ea typeface="+mn-lt"/>
                <a:cs typeface="+mn-lt"/>
              </a:rPr>
              <a:t>hipotezu</a:t>
            </a:r>
            <a:r>
              <a:rPr lang="en-US" dirty="0">
                <a:ea typeface="+mn-lt"/>
                <a:cs typeface="+mn-lt"/>
              </a:rPr>
              <a:t> da </a:t>
            </a:r>
            <a:r>
              <a:rPr lang="en-US" dirty="0" err="1">
                <a:ea typeface="+mn-lt"/>
                <a:cs typeface="+mn-lt"/>
              </a:rPr>
              <a:t>stres</a:t>
            </a:r>
            <a:r>
              <a:rPr lang="en-US" dirty="0">
                <a:ea typeface="+mn-lt"/>
                <a:cs typeface="+mn-lt"/>
              </a:rPr>
              <a:t> </a:t>
            </a:r>
            <a:r>
              <a:rPr lang="en-US" dirty="0" err="1">
                <a:ea typeface="+mn-lt"/>
                <a:cs typeface="+mn-lt"/>
              </a:rPr>
              <a:t>izaziva</a:t>
            </a:r>
            <a:r>
              <a:rPr lang="en-US" dirty="0">
                <a:ea typeface="+mn-lt"/>
                <a:cs typeface="+mn-lt"/>
              </a:rPr>
              <a:t> </a:t>
            </a:r>
            <a:r>
              <a:rPr lang="en-US" dirty="0" err="1">
                <a:ea typeface="+mn-lt"/>
                <a:cs typeface="+mn-lt"/>
              </a:rPr>
              <a:t>poteškoće</a:t>
            </a:r>
            <a:r>
              <a:rPr lang="en-US" dirty="0">
                <a:ea typeface="+mn-lt"/>
                <a:cs typeface="+mn-lt"/>
              </a:rPr>
              <a:t> </a:t>
            </a:r>
            <a:r>
              <a:rPr lang="en-US" dirty="0" err="1">
                <a:ea typeface="+mn-lt"/>
                <a:cs typeface="+mn-lt"/>
              </a:rPr>
              <a:t>fizič</a:t>
            </a:r>
            <a:r>
              <a:rPr lang="hr-HR" dirty="0">
                <a:ea typeface="+mn-lt"/>
                <a:cs typeface="+mn-lt"/>
              </a:rPr>
              <a:t>k</a:t>
            </a:r>
            <a:r>
              <a:rPr lang="en-US" dirty="0" err="1">
                <a:ea typeface="+mn-lt"/>
                <a:cs typeface="+mn-lt"/>
              </a:rPr>
              <a:t>og</a:t>
            </a:r>
            <a:r>
              <a:rPr lang="en-US" dirty="0">
                <a:ea typeface="+mn-lt"/>
                <a:cs typeface="+mn-lt"/>
              </a:rPr>
              <a:t> </a:t>
            </a:r>
            <a:r>
              <a:rPr lang="hr-HR" dirty="0">
                <a:ea typeface="+mn-lt"/>
                <a:cs typeface="+mn-lt"/>
              </a:rPr>
              <a:t>i</a:t>
            </a:r>
            <a:r>
              <a:rPr lang="en-US" dirty="0">
                <a:ea typeface="+mn-lt"/>
                <a:cs typeface="+mn-lt"/>
              </a:rPr>
              <a:t> </a:t>
            </a:r>
            <a:r>
              <a:rPr lang="en-US" dirty="0" err="1">
                <a:ea typeface="+mn-lt"/>
                <a:cs typeface="+mn-lt"/>
              </a:rPr>
              <a:t>mentalnog</a:t>
            </a:r>
            <a:r>
              <a:rPr lang="en-US" dirty="0">
                <a:ea typeface="+mn-lt"/>
                <a:cs typeface="+mn-lt"/>
              </a:rPr>
              <a:t> </a:t>
            </a:r>
            <a:r>
              <a:rPr lang="en-US" dirty="0" err="1">
                <a:ea typeface="+mn-lt"/>
                <a:cs typeface="+mn-lt"/>
              </a:rPr>
              <a:t>zdravlja</a:t>
            </a:r>
            <a:endParaRPr lang="en-US" dirty="0">
              <a:ea typeface="+mn-lt"/>
              <a:cs typeface="+mn-lt"/>
            </a:endParaRPr>
          </a:p>
        </p:txBody>
      </p:sp>
      <p:pic>
        <p:nvPicPr>
          <p:cNvPr id="5" name="Audiozapis 4">
            <a:hlinkClick r:id="" action="ppaction://media"/>
            <a:extLst>
              <a:ext uri="{FF2B5EF4-FFF2-40B4-BE49-F238E27FC236}">
                <a16:creationId xmlns:a16="http://schemas.microsoft.com/office/drawing/2014/main" id="{DE629E4C-7ECA-4159-9287-2438AB917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1787392"/>
      </p:ext>
    </p:extLst>
  </p:cSld>
  <p:clrMapOvr>
    <a:masterClrMapping/>
  </p:clrMapOvr>
  <mc:AlternateContent xmlns:mc="http://schemas.openxmlformats.org/markup-compatibility/2006">
    <mc:Choice xmlns:p14="http://schemas.microsoft.com/office/powerpoint/2010/main" Requires="p14">
      <p:transition spd="slow" p14:dur="2000" advTm="35458"/>
    </mc:Choice>
    <mc:Fallback>
      <p:transition spd="slow" advTm="35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E7CB88E-4896-4390-ABAD-FF1B14266F5E}"/>
              </a:ext>
            </a:extLst>
          </p:cNvPr>
          <p:cNvSpPr>
            <a:spLocks noGrp="1"/>
          </p:cNvSpPr>
          <p:nvPr>
            <p:ph type="title"/>
          </p:nvPr>
        </p:nvSpPr>
        <p:spPr>
          <a:xfrm>
            <a:off x="601255" y="702155"/>
            <a:ext cx="3409783" cy="1300365"/>
          </a:xfrm>
        </p:spPr>
        <p:txBody>
          <a:bodyPr>
            <a:normAutofit/>
          </a:bodyPr>
          <a:lstStyle/>
          <a:p>
            <a:pPr>
              <a:lnSpc>
                <a:spcPct val="90000"/>
              </a:lnSpc>
            </a:pPr>
            <a:r>
              <a:rPr lang="hr-HR" sz="2200" dirty="0">
                <a:solidFill>
                  <a:srgbClr val="FFFFFF"/>
                </a:solidFill>
              </a:rPr>
              <a:t>D</a:t>
            </a:r>
            <a:r>
              <a:rPr lang="en-US" sz="2200" dirty="0">
                <a:solidFill>
                  <a:srgbClr val="FFFFFF"/>
                </a:solidFill>
              </a:rPr>
              <a:t>) PANDEMIJA UTJEČE NA POVEĆANJE STRESA</a:t>
            </a:r>
          </a:p>
        </p:txBody>
      </p:sp>
      <p:pic>
        <p:nvPicPr>
          <p:cNvPr id="4" name="Picture 4" descr="Chart, bar chart&#10;&#10;Description automatically generated">
            <a:extLst>
              <a:ext uri="{FF2B5EF4-FFF2-40B4-BE49-F238E27FC236}">
                <a16:creationId xmlns:a16="http://schemas.microsoft.com/office/drawing/2014/main" id="{9D10FBA3-D1F4-4026-838A-7878BDE5E820}"/>
              </a:ext>
            </a:extLst>
          </p:cNvPr>
          <p:cNvPicPr>
            <a:picLocks noChangeAspect="1"/>
          </p:cNvPicPr>
          <p:nvPr/>
        </p:nvPicPr>
        <p:blipFill>
          <a:blip r:embed="rId4"/>
          <a:stretch>
            <a:fillRect/>
          </a:stretch>
        </p:blipFill>
        <p:spPr>
          <a:xfrm>
            <a:off x="4592231" y="2130847"/>
            <a:ext cx="6831503" cy="2578892"/>
          </a:xfrm>
          <a:prstGeom prst="rect">
            <a:avLst/>
          </a:prstGeom>
        </p:spPr>
      </p:pic>
      <p:sp>
        <p:nvSpPr>
          <p:cNvPr id="5" name="TextBox 4">
            <a:extLst>
              <a:ext uri="{FF2B5EF4-FFF2-40B4-BE49-F238E27FC236}">
                <a16:creationId xmlns:a16="http://schemas.microsoft.com/office/drawing/2014/main" id="{9224CD87-BE34-4CAE-92AB-C5DCD3B66C9A}"/>
              </a:ext>
            </a:extLst>
          </p:cNvPr>
          <p:cNvSpPr txBox="1"/>
          <p:nvPr/>
        </p:nvSpPr>
        <p:spPr>
          <a:xfrm>
            <a:off x="604434" y="2180094"/>
            <a:ext cx="340660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Po </a:t>
            </a:r>
            <a:r>
              <a:rPr lang="en-US" dirty="0" err="1">
                <a:ea typeface="+mn-lt"/>
                <a:cs typeface="+mn-lt"/>
              </a:rPr>
              <a:t>rezultatima</a:t>
            </a:r>
            <a:r>
              <a:rPr lang="en-US" dirty="0">
                <a:ea typeface="+mn-lt"/>
                <a:cs typeface="+mn-lt"/>
              </a:rPr>
              <a:t> </a:t>
            </a:r>
            <a:r>
              <a:rPr lang="en-US" dirty="0" err="1">
                <a:ea typeface="+mn-lt"/>
                <a:cs typeface="+mn-lt"/>
              </a:rPr>
              <a:t>ankete</a:t>
            </a:r>
            <a:r>
              <a:rPr lang="en-US" dirty="0">
                <a:ea typeface="+mn-lt"/>
                <a:cs typeface="+mn-lt"/>
              </a:rPr>
              <a:t>, </a:t>
            </a:r>
            <a:r>
              <a:rPr lang="en-US" dirty="0" err="1">
                <a:ea typeface="+mn-lt"/>
                <a:cs typeface="+mn-lt"/>
              </a:rPr>
              <a:t>možemo</a:t>
            </a:r>
            <a:r>
              <a:rPr lang="en-US" dirty="0">
                <a:ea typeface="+mn-lt"/>
                <a:cs typeface="+mn-lt"/>
              </a:rPr>
              <a:t> </a:t>
            </a:r>
            <a:r>
              <a:rPr lang="en-US" dirty="0" err="1">
                <a:ea typeface="+mn-lt"/>
                <a:cs typeface="+mn-lt"/>
              </a:rPr>
              <a:t>zaključiti</a:t>
            </a:r>
            <a:r>
              <a:rPr lang="en-US" dirty="0">
                <a:ea typeface="+mn-lt"/>
                <a:cs typeface="+mn-lt"/>
              </a:rPr>
              <a:t> </a:t>
            </a:r>
            <a:r>
              <a:rPr lang="en-US" dirty="0" err="1">
                <a:ea typeface="+mn-lt"/>
                <a:cs typeface="+mn-lt"/>
              </a:rPr>
              <a:t>kako</a:t>
            </a:r>
            <a:r>
              <a:rPr lang="en-US" dirty="0">
                <a:ea typeface="+mn-lt"/>
                <a:cs typeface="+mn-lt"/>
              </a:rPr>
              <a:t> </a:t>
            </a:r>
            <a:r>
              <a:rPr lang="hr-HR" dirty="0">
                <a:ea typeface="+mn-lt"/>
                <a:cs typeface="+mn-lt"/>
              </a:rPr>
              <a:t>su</a:t>
            </a:r>
            <a:r>
              <a:rPr lang="en-US" dirty="0">
                <a:ea typeface="+mn-lt"/>
                <a:cs typeface="+mn-lt"/>
              </a:rPr>
              <a:t> </a:t>
            </a:r>
            <a:r>
              <a:rPr lang="en-US" dirty="0" err="1">
                <a:ea typeface="+mn-lt"/>
                <a:cs typeface="+mn-lt"/>
              </a:rPr>
              <a:t>na</a:t>
            </a:r>
            <a:r>
              <a:rPr lang="hr-HR" dirty="0">
                <a:ea typeface="+mn-lt"/>
                <a:cs typeface="+mn-lt"/>
              </a:rPr>
              <a:t>j</a:t>
            </a:r>
            <a:r>
              <a:rPr lang="en-US" dirty="0" err="1">
                <a:ea typeface="+mn-lt"/>
                <a:cs typeface="+mn-lt"/>
              </a:rPr>
              <a:t>zastupljeniji</a:t>
            </a:r>
            <a:r>
              <a:rPr lang="en-US" dirty="0">
                <a:ea typeface="+mn-lt"/>
                <a:cs typeface="+mn-lt"/>
              </a:rPr>
              <a:t> </a:t>
            </a:r>
            <a:r>
              <a:rPr lang="en-US" dirty="0" err="1">
                <a:ea typeface="+mn-lt"/>
                <a:cs typeface="+mn-lt"/>
              </a:rPr>
              <a:t>odgovor</a:t>
            </a:r>
            <a:r>
              <a:rPr lang="hr-HR" dirty="0">
                <a:ea typeface="+mn-lt"/>
                <a:cs typeface="+mn-lt"/>
              </a:rPr>
              <a:t>i</a:t>
            </a:r>
            <a:r>
              <a:rPr lang="en-US" dirty="0">
                <a:ea typeface="+mn-lt"/>
                <a:cs typeface="+mn-lt"/>
              </a:rPr>
              <a:t> „</a:t>
            </a:r>
            <a:r>
              <a:rPr lang="en-US" dirty="0" err="1">
                <a:ea typeface="+mn-lt"/>
                <a:cs typeface="+mn-lt"/>
              </a:rPr>
              <a:t>Provodim</a:t>
            </a:r>
            <a:r>
              <a:rPr lang="en-US" dirty="0">
                <a:ea typeface="+mn-lt"/>
                <a:cs typeface="+mn-lt"/>
              </a:rPr>
              <a:t> </a:t>
            </a:r>
            <a:r>
              <a:rPr lang="en-US" dirty="0" err="1">
                <a:ea typeface="+mn-lt"/>
                <a:cs typeface="+mn-lt"/>
              </a:rPr>
              <a:t>vrijeme</a:t>
            </a:r>
            <a:r>
              <a:rPr lang="en-US" dirty="0">
                <a:ea typeface="+mn-lt"/>
                <a:cs typeface="+mn-lt"/>
              </a:rPr>
              <a:t> </a:t>
            </a:r>
            <a:r>
              <a:rPr lang="en-US" dirty="0" err="1">
                <a:ea typeface="+mn-lt"/>
                <a:cs typeface="+mn-lt"/>
              </a:rPr>
              <a:t>na</a:t>
            </a:r>
            <a:r>
              <a:rPr lang="en-US" dirty="0">
                <a:ea typeface="+mn-lt"/>
                <a:cs typeface="+mn-lt"/>
              </a:rPr>
              <a:t> </a:t>
            </a:r>
            <a:r>
              <a:rPr lang="en-US" dirty="0" err="1">
                <a:ea typeface="+mn-lt"/>
                <a:cs typeface="+mn-lt"/>
              </a:rPr>
              <a:t>internetu</a:t>
            </a:r>
            <a:r>
              <a:rPr lang="en-US" dirty="0">
                <a:ea typeface="+mn-lt"/>
                <a:cs typeface="+mn-lt"/>
              </a:rPr>
              <a:t>.“, „</a:t>
            </a:r>
            <a:r>
              <a:rPr lang="en-US" dirty="0" err="1">
                <a:ea typeface="+mn-lt"/>
                <a:cs typeface="+mn-lt"/>
              </a:rPr>
              <a:t>Osjećam</a:t>
            </a:r>
            <a:r>
              <a:rPr lang="en-US" dirty="0">
                <a:ea typeface="+mn-lt"/>
                <a:cs typeface="+mn-lt"/>
              </a:rPr>
              <a:t> </a:t>
            </a:r>
            <a:r>
              <a:rPr lang="en-US" dirty="0" err="1">
                <a:ea typeface="+mn-lt"/>
                <a:cs typeface="+mn-lt"/>
              </a:rPr>
              <a:t>bespomoćnost</a:t>
            </a:r>
            <a:r>
              <a:rPr lang="en-US" dirty="0">
                <a:ea typeface="+mn-lt"/>
                <a:cs typeface="+mn-lt"/>
              </a:rPr>
              <a:t>.“, „</a:t>
            </a:r>
            <a:r>
              <a:rPr lang="en-US" dirty="0" err="1">
                <a:ea typeface="+mn-lt"/>
                <a:cs typeface="+mn-lt"/>
              </a:rPr>
              <a:t>Osjećam</a:t>
            </a:r>
            <a:r>
              <a:rPr lang="en-US" dirty="0">
                <a:ea typeface="+mn-lt"/>
                <a:cs typeface="+mn-lt"/>
              </a:rPr>
              <a:t> </a:t>
            </a:r>
            <a:r>
              <a:rPr lang="en-US" dirty="0" err="1">
                <a:ea typeface="+mn-lt"/>
                <a:cs typeface="+mn-lt"/>
              </a:rPr>
              <a:t>strah</a:t>
            </a:r>
            <a:r>
              <a:rPr lang="en-US" dirty="0">
                <a:ea typeface="+mn-lt"/>
                <a:cs typeface="+mn-lt"/>
              </a:rPr>
              <a:t>.“</a:t>
            </a:r>
            <a:r>
              <a:rPr lang="hr-HR" dirty="0">
                <a:ea typeface="+mn-lt"/>
                <a:cs typeface="+mn-lt"/>
              </a:rPr>
              <a:t> te</a:t>
            </a:r>
            <a:r>
              <a:rPr lang="en-US" dirty="0">
                <a:ea typeface="+mn-lt"/>
                <a:cs typeface="+mn-lt"/>
              </a:rPr>
              <a:t> „</a:t>
            </a:r>
            <a:r>
              <a:rPr lang="en-US" dirty="0" err="1">
                <a:ea typeface="+mn-lt"/>
                <a:cs typeface="+mn-lt"/>
              </a:rPr>
              <a:t>Usamljen</a:t>
            </a:r>
            <a:r>
              <a:rPr lang="en-US" dirty="0">
                <a:ea typeface="+mn-lt"/>
                <a:cs typeface="+mn-lt"/>
              </a:rPr>
              <a:t>/a </a:t>
            </a:r>
            <a:r>
              <a:rPr lang="en-US" dirty="0" err="1">
                <a:ea typeface="+mn-lt"/>
                <a:cs typeface="+mn-lt"/>
              </a:rPr>
              <a:t>sam</a:t>
            </a:r>
            <a:r>
              <a:rPr lang="en-US" dirty="0">
                <a:ea typeface="+mn-lt"/>
                <a:cs typeface="+mn-lt"/>
              </a:rPr>
              <a:t>“. </a:t>
            </a:r>
            <a:r>
              <a:rPr lang="en-US" dirty="0" err="1">
                <a:ea typeface="+mn-lt"/>
                <a:cs typeface="+mn-lt"/>
              </a:rPr>
              <a:t>Utvrdili</a:t>
            </a:r>
            <a:r>
              <a:rPr lang="en-US" dirty="0">
                <a:ea typeface="+mn-lt"/>
                <a:cs typeface="+mn-lt"/>
              </a:rPr>
              <a:t> </a:t>
            </a:r>
            <a:r>
              <a:rPr lang="en-US" dirty="0" err="1">
                <a:ea typeface="+mn-lt"/>
                <a:cs typeface="+mn-lt"/>
              </a:rPr>
              <a:t>smo</a:t>
            </a:r>
            <a:r>
              <a:rPr lang="en-US" dirty="0">
                <a:ea typeface="+mn-lt"/>
                <a:cs typeface="+mn-lt"/>
              </a:rPr>
              <a:t> da </a:t>
            </a:r>
            <a:r>
              <a:rPr lang="en-US" dirty="0" err="1">
                <a:ea typeface="+mn-lt"/>
                <a:cs typeface="+mn-lt"/>
              </a:rPr>
              <a:t>ljudi</a:t>
            </a:r>
            <a:r>
              <a:rPr lang="en-US" dirty="0">
                <a:ea typeface="+mn-lt"/>
                <a:cs typeface="+mn-lt"/>
              </a:rPr>
              <a:t> </a:t>
            </a:r>
            <a:r>
              <a:rPr lang="en-US" dirty="0" err="1">
                <a:ea typeface="+mn-lt"/>
                <a:cs typeface="+mn-lt"/>
              </a:rPr>
              <a:t>zbog</a:t>
            </a:r>
            <a:r>
              <a:rPr lang="en-US" dirty="0">
                <a:ea typeface="+mn-lt"/>
                <a:cs typeface="+mn-lt"/>
              </a:rPr>
              <a:t> </a:t>
            </a:r>
            <a:r>
              <a:rPr lang="en-US" dirty="0" err="1">
                <a:ea typeface="+mn-lt"/>
                <a:cs typeface="+mn-lt"/>
              </a:rPr>
              <a:t>manjka</a:t>
            </a:r>
            <a:r>
              <a:rPr lang="en-US" dirty="0">
                <a:ea typeface="+mn-lt"/>
                <a:cs typeface="+mn-lt"/>
              </a:rPr>
              <a:t> </a:t>
            </a:r>
            <a:r>
              <a:rPr lang="en-US" dirty="0" err="1">
                <a:ea typeface="+mn-lt"/>
                <a:cs typeface="+mn-lt"/>
              </a:rPr>
              <a:t>socijalnog</a:t>
            </a:r>
            <a:r>
              <a:rPr lang="en-US" dirty="0">
                <a:ea typeface="+mn-lt"/>
                <a:cs typeface="+mn-lt"/>
              </a:rPr>
              <a:t> </a:t>
            </a:r>
            <a:r>
              <a:rPr lang="en-US" dirty="0" err="1">
                <a:ea typeface="+mn-lt"/>
                <a:cs typeface="+mn-lt"/>
              </a:rPr>
              <a:t>kontakta</a:t>
            </a:r>
            <a:r>
              <a:rPr lang="en-US" dirty="0">
                <a:ea typeface="+mn-lt"/>
                <a:cs typeface="+mn-lt"/>
              </a:rPr>
              <a:t> </a:t>
            </a:r>
            <a:r>
              <a:rPr lang="en-US" dirty="0" err="1">
                <a:ea typeface="+mn-lt"/>
                <a:cs typeface="+mn-lt"/>
              </a:rPr>
              <a:t>osjećaju</a:t>
            </a:r>
            <a:r>
              <a:rPr lang="en-US" dirty="0">
                <a:ea typeface="+mn-lt"/>
                <a:cs typeface="+mn-lt"/>
              </a:rPr>
              <a:t> </a:t>
            </a:r>
            <a:r>
              <a:rPr lang="en-US" dirty="0" err="1">
                <a:ea typeface="+mn-lt"/>
                <a:cs typeface="+mn-lt"/>
              </a:rPr>
              <a:t>usamljenost</a:t>
            </a:r>
            <a:r>
              <a:rPr lang="en-US" dirty="0">
                <a:ea typeface="+mn-lt"/>
                <a:cs typeface="+mn-lt"/>
              </a:rPr>
              <a:t>, a </a:t>
            </a:r>
            <a:r>
              <a:rPr lang="en-US" dirty="0" err="1">
                <a:ea typeface="+mn-lt"/>
                <a:cs typeface="+mn-lt"/>
              </a:rPr>
              <a:t>zbog</a:t>
            </a:r>
            <a:r>
              <a:rPr lang="en-US" dirty="0">
                <a:ea typeface="+mn-lt"/>
                <a:cs typeface="+mn-lt"/>
              </a:rPr>
              <a:t> </a:t>
            </a:r>
            <a:r>
              <a:rPr lang="en-US" dirty="0" err="1">
                <a:ea typeface="+mn-lt"/>
                <a:cs typeface="+mn-lt"/>
              </a:rPr>
              <a:t>moguće</a:t>
            </a:r>
            <a:r>
              <a:rPr lang="en-US" dirty="0">
                <a:ea typeface="+mn-lt"/>
                <a:cs typeface="+mn-lt"/>
              </a:rPr>
              <a:t> </a:t>
            </a:r>
            <a:r>
              <a:rPr lang="en-US" dirty="0" err="1">
                <a:ea typeface="+mn-lt"/>
                <a:cs typeface="+mn-lt"/>
              </a:rPr>
              <a:t>opasnosti</a:t>
            </a:r>
            <a:r>
              <a:rPr lang="en-US" dirty="0">
                <a:ea typeface="+mn-lt"/>
                <a:cs typeface="+mn-lt"/>
              </a:rPr>
              <a:t> od </a:t>
            </a:r>
            <a:r>
              <a:rPr lang="en-US" dirty="0" err="1">
                <a:ea typeface="+mn-lt"/>
                <a:cs typeface="+mn-lt"/>
              </a:rPr>
              <a:t>zaraze</a:t>
            </a:r>
            <a:r>
              <a:rPr lang="en-US" dirty="0">
                <a:ea typeface="+mn-lt"/>
                <a:cs typeface="+mn-lt"/>
              </a:rPr>
              <a:t> </a:t>
            </a:r>
            <a:r>
              <a:rPr lang="en-US" dirty="0" err="1">
                <a:ea typeface="+mn-lt"/>
                <a:cs typeface="+mn-lt"/>
              </a:rPr>
              <a:t>osjećaju</a:t>
            </a:r>
            <a:r>
              <a:rPr lang="en-US" dirty="0">
                <a:ea typeface="+mn-lt"/>
                <a:cs typeface="+mn-lt"/>
              </a:rPr>
              <a:t> </a:t>
            </a:r>
            <a:r>
              <a:rPr lang="en-US" dirty="0" err="1">
                <a:ea typeface="+mn-lt"/>
                <a:cs typeface="+mn-lt"/>
              </a:rPr>
              <a:t>bespomoćnost</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strah</a:t>
            </a:r>
            <a:r>
              <a:rPr lang="en-US" dirty="0">
                <a:ea typeface="+mn-lt"/>
                <a:cs typeface="+mn-lt"/>
              </a:rPr>
              <a:t>.  </a:t>
            </a:r>
            <a:endParaRPr lang="en-US" dirty="0"/>
          </a:p>
        </p:txBody>
      </p:sp>
      <p:pic>
        <p:nvPicPr>
          <p:cNvPr id="8" name="Audiozapis 7">
            <a:hlinkClick r:id="" action="ppaction://media"/>
            <a:extLst>
              <a:ext uri="{FF2B5EF4-FFF2-40B4-BE49-F238E27FC236}">
                <a16:creationId xmlns:a16="http://schemas.microsoft.com/office/drawing/2014/main" id="{5540A28B-A462-4411-85C4-EFD6C6356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17787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4735"/>
    </mc:Choice>
    <mc:Fallback>
      <p:transition spd="slow" advTm="2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a:extLst>
              <a:ext uri="{FF2B5EF4-FFF2-40B4-BE49-F238E27FC236}">
                <a16:creationId xmlns:a16="http://schemas.microsoft.com/office/drawing/2014/main" id="{C5F2113D-AF6F-4034-8EE6-DAF57EFC75E7}"/>
              </a:ext>
            </a:extLst>
          </p:cNvPr>
          <p:cNvPicPr>
            <a:picLocks noGrp="1" noChangeAspect="1"/>
          </p:cNvPicPr>
          <p:nvPr>
            <p:ph idx="1"/>
          </p:nvPr>
        </p:nvPicPr>
        <p:blipFill>
          <a:blip r:embed="rId4"/>
          <a:stretch>
            <a:fillRect/>
          </a:stretch>
        </p:blipFill>
        <p:spPr>
          <a:xfrm>
            <a:off x="447998" y="1160537"/>
            <a:ext cx="11297469" cy="2400712"/>
          </a:xfrm>
          <a:prstGeom prst="rect">
            <a:avLst/>
          </a:prstGeom>
        </p:spPr>
      </p:pic>
      <p:sp>
        <p:nvSpPr>
          <p:cNvPr id="31" name="Rectangle 30">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4149587"/>
            <a:ext cx="3703320" cy="224097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8EB1AD15-E8C7-4B26-831D-10680462830F}"/>
              </a:ext>
            </a:extLst>
          </p:cNvPr>
          <p:cNvSpPr txBox="1"/>
          <p:nvPr/>
        </p:nvSpPr>
        <p:spPr>
          <a:xfrm>
            <a:off x="4561870" y="4149587"/>
            <a:ext cx="7183597" cy="225639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a:solidFill>
                  <a:schemeClr val="tx1">
                    <a:lumMod val="75000"/>
                    <a:lumOff val="25000"/>
                  </a:schemeClr>
                </a:solidFill>
              </a:rPr>
              <a:t>Po pitanju medija 7 osoba reklo je kako im mediji djelomično stvaraju dodatni stres oko Covid-19 virusa. 4 osobe reklo je kako im mediji stvaraju dodatni stres, a 4 kako ne stvaraju. Mediji vrlo vjerovatno ljudima stvaraju stresa ali ne u tolikoj količini i dokazali smo kako ipak nešto drugo stvara strah oko Covid-19 virusa. </a:t>
            </a:r>
          </a:p>
        </p:txBody>
      </p:sp>
      <p:pic>
        <p:nvPicPr>
          <p:cNvPr id="3" name="Audiozapis 2">
            <a:hlinkClick r:id="" action="ppaction://media"/>
            <a:extLst>
              <a:ext uri="{FF2B5EF4-FFF2-40B4-BE49-F238E27FC236}">
                <a16:creationId xmlns:a16="http://schemas.microsoft.com/office/drawing/2014/main" id="{80B7B247-AD23-4022-BF10-B802F1FC1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4409807"/>
      </p:ext>
    </p:extLst>
  </p:cSld>
  <p:clrMapOvr>
    <a:masterClrMapping/>
  </p:clrMapOvr>
  <mc:AlternateContent xmlns:mc="http://schemas.openxmlformats.org/markup-compatibility/2006">
    <mc:Choice xmlns:p14="http://schemas.microsoft.com/office/powerpoint/2010/main" Requires="p14">
      <p:transition spd="slow" p14:dur="2000" advTm="24832"/>
    </mc:Choice>
    <mc:Fallback>
      <p:transition spd="slow" advTm="2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C548-2F5A-42C2-BDAF-E8B61917DB9C}"/>
              </a:ext>
            </a:extLst>
          </p:cNvPr>
          <p:cNvSpPr>
            <a:spLocks noGrp="1"/>
          </p:cNvSpPr>
          <p:nvPr>
            <p:ph type="title"/>
          </p:nvPr>
        </p:nvSpPr>
        <p:spPr/>
        <p:txBody>
          <a:bodyPr vert="horz" lIns="91440" tIns="45720" rIns="91440" bIns="45720" rtlCol="0" anchor="ctr">
            <a:normAutofit/>
          </a:bodyPr>
          <a:lstStyle/>
          <a:p>
            <a:r>
              <a:rPr lang="en-US" sz="4000" b="1" err="1">
                <a:latin typeface="Calibri"/>
                <a:cs typeface="Calibri"/>
              </a:rPr>
              <a:t>Što</a:t>
            </a:r>
            <a:r>
              <a:rPr lang="en-US" sz="4000" b="1">
                <a:latin typeface="Calibri"/>
                <a:cs typeface="Calibri"/>
              </a:rPr>
              <a:t> je </a:t>
            </a:r>
            <a:r>
              <a:rPr lang="en-US" sz="4000" b="1" err="1">
                <a:latin typeface="Calibri"/>
                <a:cs typeface="Calibri"/>
              </a:rPr>
              <a:t>stres</a:t>
            </a:r>
            <a:r>
              <a:rPr lang="en-US" sz="4000" b="1">
                <a:latin typeface="Calibri"/>
                <a:cs typeface="Calibri"/>
              </a:rPr>
              <a:t>?</a:t>
            </a:r>
          </a:p>
        </p:txBody>
      </p:sp>
      <p:sp>
        <p:nvSpPr>
          <p:cNvPr id="3" name="Content Placeholder 2">
            <a:extLst>
              <a:ext uri="{FF2B5EF4-FFF2-40B4-BE49-F238E27FC236}">
                <a16:creationId xmlns:a16="http://schemas.microsoft.com/office/drawing/2014/main" id="{4B0BD5B6-6D53-4B4C-88A9-76A0EFB93089}"/>
              </a:ext>
            </a:extLst>
          </p:cNvPr>
          <p:cNvSpPr>
            <a:spLocks noGrp="1"/>
          </p:cNvSpPr>
          <p:nvPr>
            <p:ph idx="1"/>
          </p:nvPr>
        </p:nvSpPr>
        <p:spPr/>
        <p:txBody>
          <a:bodyPr vert="horz" lIns="91440" tIns="45720" rIns="91440" bIns="45720" rtlCol="0" anchor="t">
            <a:normAutofit/>
          </a:bodyPr>
          <a:lstStyle/>
          <a:p>
            <a:pPr marL="305435" indent="-305435"/>
            <a:r>
              <a:rPr lang="en-US" sz="2000" b="1" dirty="0" err="1">
                <a:solidFill>
                  <a:schemeClr val="tx1"/>
                </a:solidFill>
                <a:latin typeface="Calibri"/>
                <a:cs typeface="Calibri"/>
              </a:rPr>
              <a:t>stanje</a:t>
            </a:r>
            <a:r>
              <a:rPr lang="en-US" sz="2000" b="1" dirty="0">
                <a:solidFill>
                  <a:schemeClr val="tx1"/>
                </a:solidFill>
                <a:latin typeface="Calibri"/>
                <a:cs typeface="Calibri"/>
              </a:rPr>
              <a:t> </a:t>
            </a:r>
            <a:r>
              <a:rPr lang="en-US" sz="2000" b="1" dirty="0" err="1">
                <a:solidFill>
                  <a:schemeClr val="tx1"/>
                </a:solidFill>
                <a:latin typeface="Calibri"/>
                <a:cs typeface="Calibri"/>
              </a:rPr>
              <a:t>koje</a:t>
            </a:r>
            <a:r>
              <a:rPr lang="en-US" sz="2000" b="1" dirty="0">
                <a:solidFill>
                  <a:schemeClr val="tx1"/>
                </a:solidFill>
                <a:latin typeface="Calibri"/>
                <a:cs typeface="Calibri"/>
              </a:rPr>
              <a:t> </a:t>
            </a:r>
            <a:r>
              <a:rPr lang="en-US" sz="2000" b="1" dirty="0" err="1">
                <a:solidFill>
                  <a:schemeClr val="tx1"/>
                </a:solidFill>
                <a:latin typeface="Calibri"/>
                <a:cs typeface="Calibri"/>
              </a:rPr>
              <a:t>nastaje</a:t>
            </a:r>
            <a:r>
              <a:rPr lang="en-US" sz="2000" b="1" dirty="0">
                <a:solidFill>
                  <a:schemeClr val="tx1"/>
                </a:solidFill>
                <a:latin typeface="Calibri"/>
                <a:cs typeface="Calibri"/>
              </a:rPr>
              <a:t> </a:t>
            </a:r>
            <a:r>
              <a:rPr lang="en-US" sz="2000" b="1" dirty="0" err="1">
                <a:solidFill>
                  <a:schemeClr val="tx1"/>
                </a:solidFill>
                <a:latin typeface="Calibri"/>
                <a:cs typeface="Calibri"/>
              </a:rPr>
              <a:t>kod</a:t>
            </a:r>
            <a:r>
              <a:rPr lang="en-US" sz="2000" b="1" dirty="0">
                <a:solidFill>
                  <a:schemeClr val="tx1"/>
                </a:solidFill>
                <a:latin typeface="Calibri"/>
                <a:cs typeface="Calibri"/>
              </a:rPr>
              <a:t> </a:t>
            </a:r>
            <a:r>
              <a:rPr lang="en-US" sz="2000" b="1" dirty="0" err="1">
                <a:solidFill>
                  <a:schemeClr val="tx1"/>
                </a:solidFill>
                <a:latin typeface="Calibri"/>
                <a:cs typeface="Calibri"/>
              </a:rPr>
              <a:t>ljudi</a:t>
            </a:r>
            <a:r>
              <a:rPr lang="en-US" sz="2000" b="1" dirty="0">
                <a:solidFill>
                  <a:schemeClr val="tx1"/>
                </a:solidFill>
                <a:latin typeface="Calibri"/>
                <a:cs typeface="Calibri"/>
              </a:rPr>
              <a:t> </a:t>
            </a:r>
            <a:r>
              <a:rPr lang="en-US" sz="2000" b="1" dirty="0" err="1">
                <a:solidFill>
                  <a:schemeClr val="tx1"/>
                </a:solidFill>
                <a:latin typeface="Calibri"/>
                <a:cs typeface="Calibri"/>
              </a:rPr>
              <a:t>suočeni</a:t>
            </a:r>
            <a:r>
              <a:rPr lang="en-US" sz="2000" b="1" dirty="0">
                <a:solidFill>
                  <a:schemeClr val="tx1"/>
                </a:solidFill>
                <a:latin typeface="Calibri"/>
                <a:cs typeface="Calibri"/>
              </a:rPr>
              <a:t> s </a:t>
            </a:r>
            <a:r>
              <a:rPr lang="en-US" sz="2000" b="1" dirty="0" err="1">
                <a:solidFill>
                  <a:schemeClr val="tx1"/>
                </a:solidFill>
                <a:latin typeface="Calibri"/>
                <a:cs typeface="Calibri"/>
              </a:rPr>
              <a:t>događajem</a:t>
            </a:r>
            <a:r>
              <a:rPr lang="en-US" sz="2000" b="1" dirty="0">
                <a:solidFill>
                  <a:schemeClr val="tx1"/>
                </a:solidFill>
                <a:latin typeface="Calibri"/>
                <a:cs typeface="Calibri"/>
              </a:rPr>
              <a:t> </a:t>
            </a:r>
            <a:r>
              <a:rPr lang="en-US" sz="2000" b="1" dirty="0" err="1">
                <a:solidFill>
                  <a:schemeClr val="tx1"/>
                </a:solidFill>
                <a:latin typeface="Calibri"/>
                <a:cs typeface="Calibri"/>
              </a:rPr>
              <a:t>koji</a:t>
            </a:r>
            <a:r>
              <a:rPr lang="en-US" sz="2000" b="1" dirty="0">
                <a:solidFill>
                  <a:schemeClr val="tx1"/>
                </a:solidFill>
                <a:latin typeface="Calibri"/>
                <a:cs typeface="Calibri"/>
              </a:rPr>
              <a:t> </a:t>
            </a:r>
            <a:r>
              <a:rPr lang="en-US" sz="2000" b="1" dirty="0" err="1">
                <a:solidFill>
                  <a:schemeClr val="tx1"/>
                </a:solidFill>
                <a:latin typeface="Calibri"/>
                <a:cs typeface="Calibri"/>
              </a:rPr>
              <a:t>procijene</a:t>
            </a:r>
            <a:r>
              <a:rPr lang="en-US" sz="2000" b="1" dirty="0">
                <a:solidFill>
                  <a:schemeClr val="tx1"/>
                </a:solidFill>
                <a:latin typeface="Calibri"/>
                <a:cs typeface="Calibri"/>
              </a:rPr>
              <a:t> da </a:t>
            </a:r>
            <a:r>
              <a:rPr lang="en-US" sz="2000" b="1" dirty="0" err="1">
                <a:solidFill>
                  <a:schemeClr val="tx1"/>
                </a:solidFill>
                <a:latin typeface="Calibri"/>
                <a:cs typeface="Calibri"/>
              </a:rPr>
              <a:t>nadilazi</a:t>
            </a:r>
            <a:r>
              <a:rPr lang="en-US" sz="2000" b="1" dirty="0">
                <a:solidFill>
                  <a:schemeClr val="tx1"/>
                </a:solidFill>
                <a:latin typeface="Calibri"/>
                <a:cs typeface="Calibri"/>
              </a:rPr>
              <a:t> </a:t>
            </a:r>
            <a:r>
              <a:rPr lang="en-US" sz="2000" b="1" dirty="0" err="1">
                <a:solidFill>
                  <a:schemeClr val="tx1"/>
                </a:solidFill>
                <a:latin typeface="Calibri"/>
                <a:cs typeface="Calibri"/>
              </a:rPr>
              <a:t>njihove</a:t>
            </a:r>
            <a:r>
              <a:rPr lang="en-US" sz="2000" b="1" dirty="0">
                <a:solidFill>
                  <a:schemeClr val="tx1"/>
                </a:solidFill>
                <a:latin typeface="Calibri"/>
                <a:cs typeface="Calibri"/>
              </a:rPr>
              <a:t> </a:t>
            </a:r>
            <a:r>
              <a:rPr lang="en-US" sz="2000" b="1" dirty="0" err="1">
                <a:solidFill>
                  <a:schemeClr val="tx1"/>
                </a:solidFill>
                <a:latin typeface="Calibri"/>
                <a:cs typeface="Calibri"/>
              </a:rPr>
              <a:t>sposobnosti</a:t>
            </a:r>
            <a:r>
              <a:rPr lang="en-US" sz="2000" b="1" dirty="0">
                <a:solidFill>
                  <a:schemeClr val="tx1"/>
                </a:solidFill>
                <a:latin typeface="Calibri"/>
                <a:cs typeface="Calibri"/>
              </a:rPr>
              <a:t> </a:t>
            </a:r>
            <a:r>
              <a:rPr lang="en-US" sz="2000" b="1" dirty="0" err="1">
                <a:solidFill>
                  <a:schemeClr val="tx1"/>
                </a:solidFill>
                <a:latin typeface="Calibri"/>
                <a:cs typeface="Calibri"/>
              </a:rPr>
              <a:t>prilagođavanja</a:t>
            </a:r>
            <a:r>
              <a:rPr lang="en-US" sz="2000" b="1" dirty="0">
                <a:solidFill>
                  <a:schemeClr val="tx1"/>
                </a:solidFill>
                <a:latin typeface="Calibri"/>
                <a:cs typeface="Calibri"/>
              </a:rPr>
              <a:t> </a:t>
            </a:r>
            <a:r>
              <a:rPr lang="en-US" sz="2000" b="1" dirty="0" err="1">
                <a:solidFill>
                  <a:schemeClr val="tx1"/>
                </a:solidFill>
                <a:latin typeface="Calibri"/>
                <a:cs typeface="Calibri"/>
              </a:rPr>
              <a:t>i</a:t>
            </a:r>
            <a:r>
              <a:rPr lang="en-US" sz="2000" b="1" dirty="0">
                <a:solidFill>
                  <a:schemeClr val="tx1"/>
                </a:solidFill>
                <a:latin typeface="Calibri"/>
                <a:cs typeface="Calibri"/>
              </a:rPr>
              <a:t> </a:t>
            </a:r>
            <a:r>
              <a:rPr lang="en-US" sz="2000" b="1" dirty="0" err="1">
                <a:solidFill>
                  <a:schemeClr val="tx1"/>
                </a:solidFill>
                <a:latin typeface="Calibri"/>
                <a:cs typeface="Calibri"/>
              </a:rPr>
              <a:t>adaptivnog</a:t>
            </a:r>
            <a:r>
              <a:rPr lang="en-US" sz="2000" b="1" dirty="0">
                <a:solidFill>
                  <a:schemeClr val="tx1"/>
                </a:solidFill>
                <a:latin typeface="Calibri"/>
                <a:cs typeface="Calibri"/>
              </a:rPr>
              <a:t> </a:t>
            </a:r>
            <a:r>
              <a:rPr lang="en-US" sz="2000" b="1" dirty="0" err="1">
                <a:solidFill>
                  <a:schemeClr val="tx1"/>
                </a:solidFill>
                <a:latin typeface="Calibri"/>
                <a:cs typeface="Calibri"/>
              </a:rPr>
              <a:t>reagiranja</a:t>
            </a:r>
            <a:endParaRPr lang="en-US" sz="2000" b="1" dirty="0">
              <a:solidFill>
                <a:schemeClr val="tx1"/>
              </a:solidFill>
              <a:latin typeface="Calibri"/>
              <a:cs typeface="Calibri"/>
            </a:endParaRPr>
          </a:p>
          <a:p>
            <a:pPr marL="305435" indent="-305435"/>
            <a:r>
              <a:rPr lang="en-US" sz="2000" b="1" dirty="0" err="1">
                <a:solidFill>
                  <a:schemeClr val="tx1"/>
                </a:solidFill>
                <a:latin typeface="Calibri"/>
                <a:cs typeface="Calibri"/>
              </a:rPr>
              <a:t>četiri</a:t>
            </a:r>
            <a:r>
              <a:rPr lang="en-US" sz="2000" b="1" dirty="0">
                <a:solidFill>
                  <a:schemeClr val="tx1"/>
                </a:solidFill>
                <a:latin typeface="Calibri"/>
                <a:cs typeface="Calibri"/>
              </a:rPr>
              <a:t> </a:t>
            </a:r>
            <a:r>
              <a:rPr lang="en-US" sz="2000" b="1" dirty="0" err="1">
                <a:solidFill>
                  <a:schemeClr val="tx1"/>
                </a:solidFill>
                <a:latin typeface="Calibri"/>
                <a:cs typeface="Calibri"/>
              </a:rPr>
              <a:t>skupine</a:t>
            </a:r>
            <a:r>
              <a:rPr lang="en-US" sz="2000" b="1" dirty="0">
                <a:solidFill>
                  <a:schemeClr val="tx1"/>
                </a:solidFill>
                <a:latin typeface="Calibri"/>
                <a:cs typeface="Calibri"/>
              </a:rPr>
              <a:t> </a:t>
            </a:r>
            <a:r>
              <a:rPr lang="en-US" sz="2000" b="1" dirty="0" err="1">
                <a:solidFill>
                  <a:schemeClr val="tx1"/>
                </a:solidFill>
                <a:latin typeface="Calibri"/>
                <a:cs typeface="Calibri"/>
              </a:rPr>
              <a:t>znakova</a:t>
            </a:r>
            <a:r>
              <a:rPr lang="en-US" sz="2000" b="1" dirty="0">
                <a:solidFill>
                  <a:schemeClr val="tx1"/>
                </a:solidFill>
                <a:latin typeface="Calibri"/>
                <a:cs typeface="Calibri"/>
              </a:rPr>
              <a:t> </a:t>
            </a:r>
            <a:r>
              <a:rPr lang="en-US" sz="2000" b="1" dirty="0" err="1">
                <a:solidFill>
                  <a:schemeClr val="tx1"/>
                </a:solidFill>
                <a:latin typeface="Calibri"/>
                <a:cs typeface="Calibri"/>
              </a:rPr>
              <a:t>stresa</a:t>
            </a:r>
            <a:r>
              <a:rPr lang="en-US" sz="2000" b="1" dirty="0">
                <a:solidFill>
                  <a:schemeClr val="tx1"/>
                </a:solidFill>
                <a:latin typeface="Calibri"/>
                <a:cs typeface="Calibri"/>
              </a:rPr>
              <a:t>:</a:t>
            </a:r>
          </a:p>
          <a:p>
            <a:pPr marL="342900" indent="-342900">
              <a:buAutoNum type="arabicPeriod"/>
            </a:pPr>
            <a:r>
              <a:rPr lang="en-US" sz="2000" b="1" dirty="0" err="1">
                <a:solidFill>
                  <a:schemeClr val="tx1"/>
                </a:solidFill>
                <a:latin typeface="Calibri"/>
                <a:cs typeface="Calibri"/>
              </a:rPr>
              <a:t>Emocionalni</a:t>
            </a:r>
            <a:r>
              <a:rPr lang="en-US" sz="2000" b="1" dirty="0">
                <a:solidFill>
                  <a:schemeClr val="tx1"/>
                </a:solidFill>
                <a:latin typeface="Calibri"/>
                <a:cs typeface="Calibri"/>
              </a:rPr>
              <a:t> – </a:t>
            </a:r>
            <a:r>
              <a:rPr lang="en-US" sz="2000" b="1" dirty="0" err="1">
                <a:solidFill>
                  <a:schemeClr val="tx1"/>
                </a:solidFill>
                <a:latin typeface="Calibri"/>
                <a:cs typeface="Calibri"/>
              </a:rPr>
              <a:t>tuga</a:t>
            </a:r>
            <a:r>
              <a:rPr lang="en-US" sz="2000" b="1" dirty="0">
                <a:solidFill>
                  <a:schemeClr val="tx1"/>
                </a:solidFill>
                <a:latin typeface="Calibri"/>
                <a:cs typeface="Calibri"/>
              </a:rPr>
              <a:t>, </a:t>
            </a:r>
            <a:r>
              <a:rPr lang="en-US" sz="2000" b="1" dirty="0" err="1">
                <a:solidFill>
                  <a:schemeClr val="tx1"/>
                </a:solidFill>
                <a:latin typeface="Calibri"/>
                <a:cs typeface="Calibri"/>
              </a:rPr>
              <a:t>str</a:t>
            </a:r>
            <a:r>
              <a:rPr lang="hr-HR" sz="2000" b="1" dirty="0">
                <a:solidFill>
                  <a:schemeClr val="tx1"/>
                </a:solidFill>
                <a:latin typeface="Calibri"/>
                <a:cs typeface="Calibri"/>
              </a:rPr>
              <a:t>a</a:t>
            </a:r>
            <a:r>
              <a:rPr lang="en-US" sz="2000" b="1" dirty="0">
                <a:solidFill>
                  <a:schemeClr val="tx1"/>
                </a:solidFill>
                <a:latin typeface="Calibri"/>
                <a:cs typeface="Calibri"/>
              </a:rPr>
              <a:t>h, </a:t>
            </a:r>
            <a:r>
              <a:rPr lang="en-US" sz="2000" b="1" dirty="0" err="1">
                <a:solidFill>
                  <a:schemeClr val="tx1"/>
                </a:solidFill>
                <a:latin typeface="Calibri"/>
                <a:cs typeface="Calibri"/>
              </a:rPr>
              <a:t>bezvoljnost</a:t>
            </a:r>
            <a:r>
              <a:rPr lang="en-US" sz="2000" b="1" dirty="0">
                <a:solidFill>
                  <a:schemeClr val="tx1"/>
                </a:solidFill>
                <a:latin typeface="Calibri"/>
                <a:cs typeface="Calibri"/>
              </a:rPr>
              <a:t>, </a:t>
            </a:r>
            <a:r>
              <a:rPr lang="en-US" sz="2000" b="1" dirty="0" err="1">
                <a:solidFill>
                  <a:schemeClr val="tx1"/>
                </a:solidFill>
                <a:latin typeface="Calibri"/>
                <a:cs typeface="Calibri"/>
              </a:rPr>
              <a:t>bespomoćnost</a:t>
            </a:r>
            <a:endParaRPr lang="en-US" sz="2000" b="1" dirty="0">
              <a:solidFill>
                <a:schemeClr val="tx1"/>
              </a:solidFill>
              <a:latin typeface="Calibri"/>
              <a:cs typeface="Calibri"/>
            </a:endParaRPr>
          </a:p>
          <a:p>
            <a:pPr marL="342900" indent="-342900">
              <a:buAutoNum type="arabicPeriod"/>
            </a:pPr>
            <a:r>
              <a:rPr lang="en-US" sz="2000" b="1" dirty="0" err="1">
                <a:solidFill>
                  <a:schemeClr val="tx1"/>
                </a:solidFill>
                <a:latin typeface="Calibri"/>
                <a:cs typeface="Calibri"/>
              </a:rPr>
              <a:t>Kognitivni</a:t>
            </a:r>
            <a:r>
              <a:rPr lang="en-US" sz="2000" b="1" dirty="0">
                <a:solidFill>
                  <a:schemeClr val="tx1"/>
                </a:solidFill>
                <a:latin typeface="Calibri"/>
                <a:cs typeface="Calibri"/>
              </a:rPr>
              <a:t> - </a:t>
            </a:r>
            <a:r>
              <a:rPr lang="en-US" sz="2000" b="1" dirty="0" err="1">
                <a:solidFill>
                  <a:schemeClr val="tx1"/>
                </a:solidFill>
                <a:latin typeface="Calibri"/>
                <a:cs typeface="Calibri"/>
              </a:rPr>
              <a:t>zamišljenost</a:t>
            </a:r>
            <a:r>
              <a:rPr lang="en-US" sz="2000" b="1" dirty="0">
                <a:solidFill>
                  <a:schemeClr val="tx1"/>
                </a:solidFill>
                <a:latin typeface="Calibri"/>
                <a:cs typeface="Calibri"/>
              </a:rPr>
              <a:t>, </a:t>
            </a:r>
            <a:r>
              <a:rPr lang="en-US" sz="2000" b="1" dirty="0" err="1">
                <a:solidFill>
                  <a:schemeClr val="tx1"/>
                </a:solidFill>
                <a:latin typeface="Calibri"/>
                <a:cs typeface="Calibri"/>
              </a:rPr>
              <a:t>rastresenost</a:t>
            </a:r>
            <a:r>
              <a:rPr lang="en-US" sz="2000" b="1" dirty="0">
                <a:solidFill>
                  <a:schemeClr val="tx1"/>
                </a:solidFill>
                <a:latin typeface="Calibri"/>
                <a:cs typeface="Calibri"/>
              </a:rPr>
              <a:t>, </a:t>
            </a:r>
            <a:r>
              <a:rPr lang="en-US" sz="2000" b="1" dirty="0" err="1">
                <a:solidFill>
                  <a:schemeClr val="tx1"/>
                </a:solidFill>
                <a:latin typeface="Calibri"/>
                <a:cs typeface="Calibri"/>
              </a:rPr>
              <a:t>opsjednutost</a:t>
            </a:r>
            <a:r>
              <a:rPr lang="en-US" sz="2000" b="1" dirty="0">
                <a:solidFill>
                  <a:schemeClr val="tx1"/>
                </a:solidFill>
                <a:latin typeface="Calibri"/>
                <a:cs typeface="Calibri"/>
              </a:rPr>
              <a:t> </a:t>
            </a:r>
            <a:r>
              <a:rPr lang="en-US" sz="2000" b="1" dirty="0" err="1">
                <a:solidFill>
                  <a:schemeClr val="tx1"/>
                </a:solidFill>
                <a:latin typeface="Calibri"/>
                <a:cs typeface="Calibri"/>
              </a:rPr>
              <a:t>istim</a:t>
            </a:r>
            <a:r>
              <a:rPr lang="en-US" sz="2000" b="1" dirty="0">
                <a:solidFill>
                  <a:schemeClr val="tx1"/>
                </a:solidFill>
                <a:latin typeface="Calibri"/>
                <a:cs typeface="Calibri"/>
              </a:rPr>
              <a:t> </a:t>
            </a:r>
            <a:r>
              <a:rPr lang="en-US" sz="2000" b="1" dirty="0" err="1">
                <a:solidFill>
                  <a:schemeClr val="tx1"/>
                </a:solidFill>
                <a:latin typeface="Calibri"/>
                <a:cs typeface="Calibri"/>
              </a:rPr>
              <a:t>mislima</a:t>
            </a:r>
            <a:endParaRPr lang="en-US" sz="2000" b="1" dirty="0">
              <a:solidFill>
                <a:schemeClr val="tx1"/>
              </a:solidFill>
              <a:latin typeface="Calibri"/>
              <a:cs typeface="Calibri"/>
            </a:endParaRPr>
          </a:p>
          <a:p>
            <a:pPr marL="342900" indent="-342900">
              <a:buAutoNum type="arabicPeriod"/>
            </a:pPr>
            <a:r>
              <a:rPr lang="en-US" sz="2000" b="1" dirty="0" err="1">
                <a:solidFill>
                  <a:schemeClr val="tx1"/>
                </a:solidFill>
                <a:latin typeface="Calibri"/>
                <a:cs typeface="Calibri"/>
              </a:rPr>
              <a:t>Tjelesni</a:t>
            </a:r>
            <a:r>
              <a:rPr lang="en-US" sz="2000" b="1" dirty="0">
                <a:solidFill>
                  <a:schemeClr val="tx1"/>
                </a:solidFill>
                <a:latin typeface="Calibri"/>
                <a:cs typeface="Calibri"/>
              </a:rPr>
              <a:t> - </a:t>
            </a:r>
            <a:r>
              <a:rPr lang="en-US" sz="2000" b="1" dirty="0" err="1">
                <a:solidFill>
                  <a:schemeClr val="tx1"/>
                </a:solidFill>
                <a:latin typeface="Calibri"/>
                <a:cs typeface="Calibri"/>
              </a:rPr>
              <a:t>prekomjerno</a:t>
            </a:r>
            <a:r>
              <a:rPr lang="en-US" sz="2000" b="1" dirty="0">
                <a:solidFill>
                  <a:schemeClr val="tx1"/>
                </a:solidFill>
                <a:latin typeface="Calibri"/>
                <a:cs typeface="Calibri"/>
              </a:rPr>
              <a:t> </a:t>
            </a:r>
            <a:r>
              <a:rPr lang="en-US" sz="2000" b="1" dirty="0" err="1">
                <a:solidFill>
                  <a:schemeClr val="tx1"/>
                </a:solidFill>
                <a:latin typeface="Calibri"/>
                <a:cs typeface="Calibri"/>
              </a:rPr>
              <a:t>znojenje</a:t>
            </a:r>
            <a:r>
              <a:rPr lang="en-US" sz="2000" b="1" dirty="0">
                <a:solidFill>
                  <a:schemeClr val="tx1"/>
                </a:solidFill>
                <a:latin typeface="Calibri"/>
                <a:cs typeface="Calibri"/>
              </a:rPr>
              <a:t>, </a:t>
            </a:r>
            <a:r>
              <a:rPr lang="en-US" sz="2000" b="1" dirty="0" err="1">
                <a:solidFill>
                  <a:schemeClr val="tx1"/>
                </a:solidFill>
                <a:latin typeface="Calibri"/>
                <a:cs typeface="Calibri"/>
              </a:rPr>
              <a:t>glavobolja</a:t>
            </a:r>
            <a:r>
              <a:rPr lang="en-US" sz="2000" b="1" dirty="0">
                <a:solidFill>
                  <a:schemeClr val="tx1"/>
                </a:solidFill>
                <a:latin typeface="Calibri"/>
                <a:cs typeface="Calibri"/>
              </a:rPr>
              <a:t>, </a:t>
            </a:r>
            <a:r>
              <a:rPr lang="en-US" sz="2000" b="1">
                <a:solidFill>
                  <a:schemeClr val="tx1"/>
                </a:solidFill>
                <a:latin typeface="Calibri"/>
                <a:cs typeface="Calibri"/>
              </a:rPr>
              <a:t>lupanje</a:t>
            </a:r>
            <a:r>
              <a:rPr lang="en-US" sz="2000" b="1" dirty="0">
                <a:solidFill>
                  <a:schemeClr val="tx1"/>
                </a:solidFill>
                <a:latin typeface="Calibri"/>
                <a:cs typeface="Calibri"/>
              </a:rPr>
              <a:t> </a:t>
            </a:r>
            <a:r>
              <a:rPr lang="en-US" sz="2000" b="1" dirty="0" err="1">
                <a:solidFill>
                  <a:schemeClr val="tx1"/>
                </a:solidFill>
                <a:latin typeface="Calibri"/>
                <a:cs typeface="Calibri"/>
              </a:rPr>
              <a:t>srca</a:t>
            </a:r>
            <a:r>
              <a:rPr lang="en-US" sz="2000" b="1" dirty="0">
                <a:solidFill>
                  <a:schemeClr val="tx1"/>
                </a:solidFill>
                <a:latin typeface="Calibri"/>
                <a:cs typeface="Calibri"/>
              </a:rPr>
              <a:t>, </a:t>
            </a:r>
            <a:r>
              <a:rPr lang="en-US" sz="2000" b="1" dirty="0" err="1">
                <a:solidFill>
                  <a:schemeClr val="tx1"/>
                </a:solidFill>
                <a:latin typeface="Calibri"/>
                <a:cs typeface="Calibri"/>
              </a:rPr>
              <a:t>umor</a:t>
            </a:r>
            <a:r>
              <a:rPr lang="en-US" sz="2000" b="1" dirty="0">
                <a:solidFill>
                  <a:schemeClr val="tx1"/>
                </a:solidFill>
                <a:latin typeface="Calibri"/>
                <a:cs typeface="Calibri"/>
              </a:rPr>
              <a:t>, </a:t>
            </a:r>
            <a:r>
              <a:rPr lang="en-US" sz="2000" b="1" dirty="0" err="1">
                <a:solidFill>
                  <a:schemeClr val="tx1"/>
                </a:solidFill>
                <a:latin typeface="Calibri"/>
                <a:cs typeface="Calibri"/>
              </a:rPr>
              <a:t>poteškoće</a:t>
            </a:r>
            <a:r>
              <a:rPr lang="en-US" sz="2000" b="1" dirty="0">
                <a:solidFill>
                  <a:schemeClr val="tx1"/>
                </a:solidFill>
                <a:latin typeface="Calibri"/>
                <a:cs typeface="Calibri"/>
              </a:rPr>
              <a:t> u </a:t>
            </a:r>
            <a:r>
              <a:rPr lang="en-US" sz="2000" b="1" dirty="0" err="1">
                <a:solidFill>
                  <a:schemeClr val="tx1"/>
                </a:solidFill>
                <a:latin typeface="Calibri"/>
                <a:cs typeface="Calibri"/>
              </a:rPr>
              <a:t>spavanju</a:t>
            </a:r>
            <a:endParaRPr lang="en-US" sz="2000" b="1" dirty="0">
              <a:solidFill>
                <a:schemeClr val="tx1"/>
              </a:solidFill>
              <a:latin typeface="Calibri"/>
              <a:cs typeface="Calibri"/>
            </a:endParaRPr>
          </a:p>
          <a:p>
            <a:pPr marL="342900" indent="-342900">
              <a:buAutoNum type="arabicPeriod"/>
            </a:pPr>
            <a:r>
              <a:rPr lang="en-US" sz="2000" b="1" dirty="0" err="1">
                <a:solidFill>
                  <a:schemeClr val="tx1"/>
                </a:solidFill>
                <a:latin typeface="Calibri"/>
                <a:cs typeface="Calibri"/>
              </a:rPr>
              <a:t>Bihevioralni</a:t>
            </a:r>
            <a:r>
              <a:rPr lang="en-US" sz="2000" b="1" dirty="0">
                <a:solidFill>
                  <a:schemeClr val="tx1"/>
                </a:solidFill>
                <a:latin typeface="Calibri"/>
                <a:cs typeface="Calibri"/>
              </a:rPr>
              <a:t> – </a:t>
            </a:r>
            <a:r>
              <a:rPr lang="en-US" sz="2000" b="1" dirty="0" err="1">
                <a:solidFill>
                  <a:schemeClr val="tx1"/>
                </a:solidFill>
                <a:latin typeface="Calibri"/>
                <a:cs typeface="Calibri"/>
              </a:rPr>
              <a:t>plakanje</a:t>
            </a:r>
            <a:r>
              <a:rPr lang="en-US" sz="2000" b="1" dirty="0">
                <a:solidFill>
                  <a:schemeClr val="tx1"/>
                </a:solidFill>
                <a:latin typeface="Calibri"/>
                <a:cs typeface="Calibri"/>
              </a:rPr>
              <a:t>, </a:t>
            </a:r>
            <a:r>
              <a:rPr lang="en-US" sz="2000" b="1" dirty="0" err="1">
                <a:solidFill>
                  <a:schemeClr val="tx1"/>
                </a:solidFill>
                <a:latin typeface="Calibri"/>
                <a:cs typeface="Calibri"/>
              </a:rPr>
              <a:t>agresivnost</a:t>
            </a:r>
            <a:r>
              <a:rPr lang="en-US" sz="2000" b="1" dirty="0">
                <a:solidFill>
                  <a:schemeClr val="tx1"/>
                </a:solidFill>
                <a:latin typeface="Calibri"/>
                <a:cs typeface="Calibri"/>
              </a:rPr>
              <a:t>, </a:t>
            </a:r>
            <a:r>
              <a:rPr lang="en-US" sz="2000" b="1" dirty="0" err="1">
                <a:solidFill>
                  <a:schemeClr val="tx1"/>
                </a:solidFill>
                <a:latin typeface="Calibri"/>
                <a:cs typeface="Calibri"/>
              </a:rPr>
              <a:t>povlačenje</a:t>
            </a:r>
            <a:r>
              <a:rPr lang="en-US" sz="2000" b="1" dirty="0">
                <a:solidFill>
                  <a:schemeClr val="tx1"/>
                </a:solidFill>
                <a:latin typeface="Calibri"/>
                <a:cs typeface="Calibri"/>
              </a:rPr>
              <a:t> u </a:t>
            </a:r>
            <a:r>
              <a:rPr lang="en-US" sz="2000" b="1" dirty="0" err="1">
                <a:solidFill>
                  <a:schemeClr val="tx1"/>
                </a:solidFill>
                <a:latin typeface="Calibri"/>
                <a:cs typeface="Calibri"/>
              </a:rPr>
              <a:t>sebe</a:t>
            </a:r>
            <a:r>
              <a:rPr lang="en-US" sz="2000" b="1" dirty="0">
                <a:solidFill>
                  <a:schemeClr val="tx1"/>
                </a:solidFill>
                <a:latin typeface="Calibri"/>
                <a:cs typeface="Calibri"/>
              </a:rPr>
              <a:t>, </a:t>
            </a:r>
            <a:r>
              <a:rPr lang="en-US" sz="2000" b="1" dirty="0" err="1">
                <a:solidFill>
                  <a:schemeClr val="tx1"/>
                </a:solidFill>
                <a:latin typeface="Calibri"/>
                <a:cs typeface="Calibri"/>
              </a:rPr>
              <a:t>zlouporaba</a:t>
            </a:r>
            <a:r>
              <a:rPr lang="en-US" sz="2000" b="1" dirty="0">
                <a:solidFill>
                  <a:schemeClr val="tx1"/>
                </a:solidFill>
                <a:latin typeface="Calibri"/>
                <a:cs typeface="Calibri"/>
              </a:rPr>
              <a:t> </a:t>
            </a:r>
            <a:r>
              <a:rPr lang="en-US" sz="2000" b="1" dirty="0" err="1">
                <a:solidFill>
                  <a:schemeClr val="tx1"/>
                </a:solidFill>
                <a:latin typeface="Calibri"/>
                <a:cs typeface="Calibri"/>
              </a:rPr>
              <a:t>cigareta</a:t>
            </a:r>
            <a:r>
              <a:rPr lang="en-US" sz="2000" b="1" dirty="0">
                <a:solidFill>
                  <a:schemeClr val="tx1"/>
                </a:solidFill>
                <a:latin typeface="Calibri"/>
                <a:cs typeface="Calibri"/>
              </a:rPr>
              <a:t>, </a:t>
            </a:r>
            <a:r>
              <a:rPr lang="en-US" sz="2000" b="1" dirty="0" err="1">
                <a:solidFill>
                  <a:schemeClr val="tx1"/>
                </a:solidFill>
                <a:latin typeface="Calibri"/>
                <a:cs typeface="Calibri"/>
              </a:rPr>
              <a:t>alkohola</a:t>
            </a:r>
            <a:r>
              <a:rPr lang="en-US" sz="2000" b="1" dirty="0">
                <a:solidFill>
                  <a:schemeClr val="tx1"/>
                </a:solidFill>
                <a:latin typeface="Calibri"/>
                <a:cs typeface="Calibri"/>
              </a:rPr>
              <a:t>...</a:t>
            </a:r>
          </a:p>
        </p:txBody>
      </p:sp>
      <p:pic>
        <p:nvPicPr>
          <p:cNvPr id="5" name="Audiozapis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06108512"/>
      </p:ext>
    </p:extLst>
  </p:cSld>
  <p:clrMapOvr>
    <a:masterClrMapping/>
  </p:clrMapOvr>
  <mc:AlternateContent xmlns:mc="http://schemas.openxmlformats.org/markup-compatibility/2006" xmlns:p14="http://schemas.microsoft.com/office/powerpoint/2010/main">
    <mc:Choice Requires="p14">
      <p:transition spd="slow" p14:dur="2000" advTm="19553"/>
    </mc:Choice>
    <mc:Fallback xmlns="">
      <p:transition spd="slow" advTm="1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61F36-B8B8-4C86-9D98-13DBCBED1301}"/>
              </a:ext>
            </a:extLst>
          </p:cNvPr>
          <p:cNvSpPr>
            <a:spLocks noGrp="1"/>
          </p:cNvSpPr>
          <p:nvPr>
            <p:ph type="title"/>
          </p:nvPr>
        </p:nvSpPr>
        <p:spPr>
          <a:xfrm>
            <a:off x="581192" y="702156"/>
            <a:ext cx="10679642" cy="1188720"/>
          </a:xfrm>
        </p:spPr>
        <p:txBody>
          <a:bodyPr>
            <a:normAutofit/>
          </a:bodyPr>
          <a:lstStyle/>
          <a:p>
            <a:r>
              <a:rPr lang="en-US" sz="3600">
                <a:solidFill>
                  <a:schemeClr val="accent1"/>
                </a:solidFill>
              </a:rPr>
              <a:t>Zaključak :</a:t>
            </a:r>
          </a:p>
        </p:txBody>
      </p:sp>
      <p:sp>
        <p:nvSpPr>
          <p:cNvPr id="10" name="Rectangle 9">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FE16F8-BB8D-47F8-9B69-C9F03B166AAB}"/>
              </a:ext>
            </a:extLst>
          </p:cNvPr>
          <p:cNvSpPr>
            <a:spLocks noGrp="1"/>
          </p:cNvSpPr>
          <p:nvPr>
            <p:ph idx="1"/>
          </p:nvPr>
        </p:nvSpPr>
        <p:spPr>
          <a:xfrm>
            <a:off x="581193" y="2340864"/>
            <a:ext cx="10679642" cy="3634486"/>
          </a:xfrm>
        </p:spPr>
        <p:txBody>
          <a:bodyPr>
            <a:normAutofit/>
          </a:bodyPr>
          <a:lstStyle/>
          <a:p>
            <a:pPr marL="305435" indent="-305435"/>
            <a:r>
              <a:rPr lang="en-US" dirty="0">
                <a:ea typeface="+mn-lt"/>
                <a:cs typeface="+mn-lt"/>
              </a:rPr>
              <a:t>Covid-19 </a:t>
            </a:r>
            <a:r>
              <a:rPr lang="en-US" dirty="0" err="1">
                <a:ea typeface="+mn-lt"/>
                <a:cs typeface="+mn-lt"/>
              </a:rPr>
              <a:t>uzrokuje</a:t>
            </a:r>
            <a:r>
              <a:rPr lang="en-US" dirty="0">
                <a:ea typeface="+mn-lt"/>
                <a:cs typeface="+mn-lt"/>
              </a:rPr>
              <a:t> </a:t>
            </a:r>
            <a:r>
              <a:rPr lang="en-US" dirty="0" err="1">
                <a:ea typeface="+mn-lt"/>
                <a:cs typeface="+mn-lt"/>
              </a:rPr>
              <a:t>zabrinutost</a:t>
            </a:r>
            <a:r>
              <a:rPr lang="en-US" dirty="0">
                <a:ea typeface="+mn-lt"/>
                <a:cs typeface="+mn-lt"/>
              </a:rPr>
              <a:t> </a:t>
            </a:r>
            <a:r>
              <a:rPr lang="en-US" dirty="0" err="1">
                <a:ea typeface="+mn-lt"/>
                <a:cs typeface="+mn-lt"/>
              </a:rPr>
              <a:t>među</a:t>
            </a:r>
            <a:r>
              <a:rPr lang="en-US" dirty="0">
                <a:ea typeface="+mn-lt"/>
                <a:cs typeface="+mn-lt"/>
              </a:rPr>
              <a:t> </a:t>
            </a:r>
            <a:r>
              <a:rPr lang="en-US" dirty="0" err="1">
                <a:ea typeface="+mn-lt"/>
                <a:cs typeface="+mn-lt"/>
              </a:rPr>
              <a:t>ljudima</a:t>
            </a:r>
            <a:r>
              <a:rPr lang="en-US" dirty="0">
                <a:ea typeface="+mn-lt"/>
                <a:cs typeface="+mn-lt"/>
              </a:rPr>
              <a:t>. Na </a:t>
            </a:r>
            <a:r>
              <a:rPr lang="en-US" dirty="0" err="1">
                <a:ea typeface="+mn-lt"/>
                <a:cs typeface="+mn-lt"/>
              </a:rPr>
              <a:t>ve</a:t>
            </a:r>
            <a:r>
              <a:rPr lang="hr-HR" dirty="0">
                <a:ea typeface="+mn-lt"/>
                <a:cs typeface="+mn-lt"/>
              </a:rPr>
              <a:t>ć </a:t>
            </a:r>
            <a:r>
              <a:rPr lang="en-US" dirty="0" err="1">
                <a:ea typeface="+mn-lt"/>
                <a:cs typeface="+mn-lt"/>
              </a:rPr>
              <a:t>prisutnu</a:t>
            </a:r>
            <a:r>
              <a:rPr lang="en-US" dirty="0">
                <a:ea typeface="+mn-lt"/>
                <a:cs typeface="+mn-lt"/>
              </a:rPr>
              <a:t> </a:t>
            </a:r>
            <a:r>
              <a:rPr lang="en-US" dirty="0" err="1">
                <a:ea typeface="+mn-lt"/>
                <a:cs typeface="+mn-lt"/>
              </a:rPr>
              <a:t>zabrinutost</a:t>
            </a:r>
            <a:r>
              <a:rPr lang="en-US" dirty="0">
                <a:ea typeface="+mn-lt"/>
                <a:cs typeface="+mn-lt"/>
              </a:rPr>
              <a:t> </a:t>
            </a:r>
            <a:r>
              <a:rPr lang="en-US" dirty="0" err="1">
                <a:ea typeface="+mn-lt"/>
                <a:cs typeface="+mn-lt"/>
              </a:rPr>
              <a:t>dodatno</a:t>
            </a:r>
            <a:r>
              <a:rPr lang="en-US" dirty="0">
                <a:ea typeface="+mn-lt"/>
                <a:cs typeface="+mn-lt"/>
              </a:rPr>
              <a:t> </a:t>
            </a:r>
            <a:r>
              <a:rPr lang="en-US" dirty="0" err="1">
                <a:ea typeface="+mn-lt"/>
                <a:cs typeface="+mn-lt"/>
              </a:rPr>
              <a:t>utje</a:t>
            </a:r>
            <a:r>
              <a:rPr lang="hr-HR" dirty="0">
                <a:ea typeface="+mn-lt"/>
                <a:cs typeface="+mn-lt"/>
              </a:rPr>
              <a:t>ču</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mediji</a:t>
            </a:r>
            <a:r>
              <a:rPr lang="en-US" dirty="0">
                <a:ea typeface="+mn-lt"/>
                <a:cs typeface="+mn-lt"/>
              </a:rPr>
              <a:t>. </a:t>
            </a:r>
            <a:r>
              <a:rPr lang="en-US" dirty="0" err="1">
                <a:ea typeface="+mn-lt"/>
                <a:cs typeface="+mn-lt"/>
              </a:rPr>
              <a:t>Ljudi</a:t>
            </a:r>
            <a:r>
              <a:rPr lang="en-US" dirty="0">
                <a:ea typeface="+mn-lt"/>
                <a:cs typeface="+mn-lt"/>
              </a:rPr>
              <a:t> se </a:t>
            </a:r>
            <a:r>
              <a:rPr lang="en-US" dirty="0" err="1">
                <a:ea typeface="+mn-lt"/>
                <a:cs typeface="+mn-lt"/>
              </a:rPr>
              <a:t>osje</a:t>
            </a:r>
            <a:r>
              <a:rPr lang="hr-HR" dirty="0">
                <a:ea typeface="+mn-lt"/>
                <a:cs typeface="+mn-lt"/>
              </a:rPr>
              <a:t>ć</a:t>
            </a:r>
            <a:r>
              <a:rPr lang="en-US" dirty="0" err="1">
                <a:ea typeface="+mn-lt"/>
                <a:cs typeface="+mn-lt"/>
              </a:rPr>
              <a:t>aju</a:t>
            </a:r>
            <a:r>
              <a:rPr lang="en-US" dirty="0">
                <a:ea typeface="+mn-lt"/>
                <a:cs typeface="+mn-lt"/>
              </a:rPr>
              <a:t> </a:t>
            </a:r>
            <a:r>
              <a:rPr lang="en-US" dirty="0" err="1">
                <a:ea typeface="+mn-lt"/>
                <a:cs typeface="+mn-lt"/>
              </a:rPr>
              <a:t>nelagodno</a:t>
            </a:r>
            <a:r>
              <a:rPr lang="en-US" dirty="0">
                <a:ea typeface="+mn-lt"/>
                <a:cs typeface="+mn-lt"/>
              </a:rPr>
              <a:t> </a:t>
            </a:r>
            <a:r>
              <a:rPr lang="en-US" dirty="0" err="1">
                <a:ea typeface="+mn-lt"/>
                <a:cs typeface="+mn-lt"/>
              </a:rPr>
              <a:t>jer</a:t>
            </a:r>
            <a:r>
              <a:rPr lang="en-US" dirty="0">
                <a:ea typeface="+mn-lt"/>
                <a:cs typeface="+mn-lt"/>
              </a:rPr>
              <a:t> ne </a:t>
            </a:r>
            <a:r>
              <a:rPr lang="en-US" dirty="0" err="1">
                <a:ea typeface="+mn-lt"/>
                <a:cs typeface="+mn-lt"/>
              </a:rPr>
              <a:t>mogu</a:t>
            </a:r>
            <a:r>
              <a:rPr lang="en-US" dirty="0">
                <a:ea typeface="+mn-lt"/>
                <a:cs typeface="+mn-lt"/>
              </a:rPr>
              <a:t> </a:t>
            </a:r>
            <a:r>
              <a:rPr lang="en-US" dirty="0" err="1">
                <a:ea typeface="+mn-lt"/>
                <a:cs typeface="+mn-lt"/>
              </a:rPr>
              <a:t>provoditi</a:t>
            </a:r>
            <a:r>
              <a:rPr lang="en-US" dirty="0">
                <a:ea typeface="+mn-lt"/>
                <a:cs typeface="+mn-lt"/>
              </a:rPr>
              <a:t> </a:t>
            </a:r>
            <a:r>
              <a:rPr lang="en-US" dirty="0" err="1">
                <a:ea typeface="+mn-lt"/>
                <a:cs typeface="+mn-lt"/>
              </a:rPr>
              <a:t>vrijeme</a:t>
            </a:r>
            <a:r>
              <a:rPr lang="en-US" dirty="0">
                <a:ea typeface="+mn-lt"/>
                <a:cs typeface="+mn-lt"/>
              </a:rPr>
              <a:t> s </a:t>
            </a:r>
            <a:r>
              <a:rPr lang="en-US" dirty="0" err="1">
                <a:ea typeface="+mn-lt"/>
                <a:cs typeface="+mn-lt"/>
              </a:rPr>
              <a:t>drugima</a:t>
            </a:r>
            <a:r>
              <a:rPr lang="en-US" dirty="0">
                <a:ea typeface="+mn-lt"/>
                <a:cs typeface="+mn-lt"/>
              </a:rPr>
              <a:t>, </a:t>
            </a:r>
            <a:r>
              <a:rPr lang="en-US" dirty="0" err="1">
                <a:ea typeface="+mn-lt"/>
                <a:cs typeface="+mn-lt"/>
              </a:rPr>
              <a:t>pojedinci</a:t>
            </a:r>
            <a:r>
              <a:rPr lang="en-US" dirty="0">
                <a:ea typeface="+mn-lt"/>
                <a:cs typeface="+mn-lt"/>
              </a:rPr>
              <a:t> </a:t>
            </a:r>
            <a:r>
              <a:rPr lang="en-US" dirty="0" err="1">
                <a:ea typeface="+mn-lt"/>
                <a:cs typeface="+mn-lt"/>
              </a:rPr>
              <a:t>osje</a:t>
            </a:r>
            <a:r>
              <a:rPr lang="hr-HR" dirty="0">
                <a:ea typeface="+mn-lt"/>
                <a:cs typeface="+mn-lt"/>
              </a:rPr>
              <a:t>ć</a:t>
            </a:r>
            <a:r>
              <a:rPr lang="en-US" dirty="0" err="1">
                <a:ea typeface="+mn-lt"/>
                <a:cs typeface="+mn-lt"/>
              </a:rPr>
              <a:t>aju</a:t>
            </a:r>
            <a:r>
              <a:rPr lang="en-US" dirty="0">
                <a:ea typeface="+mn-lt"/>
                <a:cs typeface="+mn-lt"/>
              </a:rPr>
              <a:t> </a:t>
            </a:r>
            <a:r>
              <a:rPr lang="en-US" dirty="0" err="1">
                <a:ea typeface="+mn-lt"/>
                <a:cs typeface="+mn-lt"/>
              </a:rPr>
              <a:t>strah</a:t>
            </a:r>
            <a:r>
              <a:rPr lang="en-US" dirty="0">
                <a:ea typeface="+mn-lt"/>
                <a:cs typeface="+mn-lt"/>
              </a:rPr>
              <a:t> </a:t>
            </a:r>
            <a:r>
              <a:rPr lang="en-US" dirty="0" err="1">
                <a:ea typeface="+mn-lt"/>
                <a:cs typeface="+mn-lt"/>
              </a:rPr>
              <a:t>zbog</a:t>
            </a:r>
            <a:r>
              <a:rPr lang="en-US" dirty="0">
                <a:ea typeface="+mn-lt"/>
                <a:cs typeface="+mn-lt"/>
              </a:rPr>
              <a:t> </a:t>
            </a:r>
            <a:r>
              <a:rPr lang="en-US" dirty="0" err="1">
                <a:ea typeface="+mn-lt"/>
                <a:cs typeface="+mn-lt"/>
              </a:rPr>
              <a:t>zaraze</a:t>
            </a:r>
            <a:r>
              <a:rPr lang="en-US" dirty="0">
                <a:ea typeface="+mn-lt"/>
                <a:cs typeface="+mn-lt"/>
              </a:rPr>
              <a:t>, </a:t>
            </a:r>
            <a:r>
              <a:rPr lang="en-US" dirty="0" err="1">
                <a:ea typeface="+mn-lt"/>
                <a:cs typeface="+mn-lt"/>
              </a:rPr>
              <a:t>prisutna</a:t>
            </a:r>
            <a:r>
              <a:rPr lang="en-US" dirty="0">
                <a:ea typeface="+mn-lt"/>
                <a:cs typeface="+mn-lt"/>
              </a:rPr>
              <a:t> je </a:t>
            </a:r>
            <a:r>
              <a:rPr lang="en-US" dirty="0" err="1">
                <a:ea typeface="+mn-lt"/>
                <a:cs typeface="+mn-lt"/>
              </a:rPr>
              <a:t>i</a:t>
            </a:r>
            <a:r>
              <a:rPr lang="en-US" dirty="0">
                <a:ea typeface="+mn-lt"/>
                <a:cs typeface="+mn-lt"/>
              </a:rPr>
              <a:t> </a:t>
            </a:r>
            <a:r>
              <a:rPr lang="en-US" dirty="0" err="1">
                <a:ea typeface="+mn-lt"/>
                <a:cs typeface="+mn-lt"/>
              </a:rPr>
              <a:t>zabrinutost</a:t>
            </a:r>
            <a:r>
              <a:rPr lang="en-US" dirty="0">
                <a:ea typeface="+mn-lt"/>
                <a:cs typeface="+mn-lt"/>
              </a:rPr>
              <a:t> </a:t>
            </a:r>
            <a:r>
              <a:rPr lang="en-US" dirty="0" err="1">
                <a:ea typeface="+mn-lt"/>
                <a:cs typeface="+mn-lt"/>
              </a:rPr>
              <a:t>zbog</a:t>
            </a:r>
            <a:r>
              <a:rPr lang="en-US" dirty="0">
                <a:ea typeface="+mn-lt"/>
                <a:cs typeface="+mn-lt"/>
              </a:rPr>
              <a:t> </a:t>
            </a:r>
            <a:r>
              <a:rPr lang="en-US" dirty="0" err="1">
                <a:ea typeface="+mn-lt"/>
                <a:cs typeface="+mn-lt"/>
              </a:rPr>
              <a:t>ekonomske</a:t>
            </a:r>
            <a:r>
              <a:rPr lang="en-US" dirty="0">
                <a:ea typeface="+mn-lt"/>
                <a:cs typeface="+mn-lt"/>
              </a:rPr>
              <a:t> </a:t>
            </a:r>
            <a:r>
              <a:rPr lang="en-US" dirty="0" err="1">
                <a:ea typeface="+mn-lt"/>
                <a:cs typeface="+mn-lt"/>
              </a:rPr>
              <a:t>situacije</a:t>
            </a:r>
            <a:r>
              <a:rPr lang="en-US" dirty="0">
                <a:ea typeface="+mn-lt"/>
                <a:cs typeface="+mn-lt"/>
              </a:rPr>
              <a:t>. </a:t>
            </a:r>
            <a:r>
              <a:rPr lang="en-US" dirty="0" err="1">
                <a:ea typeface="+mn-lt"/>
                <a:cs typeface="+mn-lt"/>
              </a:rPr>
              <a:t>Također</a:t>
            </a:r>
            <a:r>
              <a:rPr lang="hr-HR" dirty="0">
                <a:ea typeface="+mn-lt"/>
                <a:cs typeface="+mn-lt"/>
              </a:rPr>
              <a:t>,</a:t>
            </a:r>
            <a:r>
              <a:rPr lang="en-US" dirty="0">
                <a:ea typeface="+mn-lt"/>
                <a:cs typeface="+mn-lt"/>
              </a:rPr>
              <a:t> </a:t>
            </a:r>
            <a:r>
              <a:rPr lang="en-US" dirty="0" err="1">
                <a:ea typeface="+mn-lt"/>
                <a:cs typeface="+mn-lt"/>
              </a:rPr>
              <a:t>pandemija</a:t>
            </a:r>
            <a:r>
              <a:rPr lang="en-US" dirty="0">
                <a:ea typeface="+mn-lt"/>
                <a:cs typeface="+mn-lt"/>
              </a:rPr>
              <a:t> je </a:t>
            </a:r>
            <a:r>
              <a:rPr lang="en-US" dirty="0" err="1">
                <a:ea typeface="+mn-lt"/>
                <a:cs typeface="+mn-lt"/>
              </a:rPr>
              <a:t>uzrokovala</a:t>
            </a:r>
            <a:r>
              <a:rPr lang="en-US" dirty="0">
                <a:ea typeface="+mn-lt"/>
                <a:cs typeface="+mn-lt"/>
              </a:rPr>
              <a:t> </a:t>
            </a:r>
            <a:r>
              <a:rPr lang="en-US" dirty="0" err="1">
                <a:ea typeface="+mn-lt"/>
                <a:cs typeface="+mn-lt"/>
              </a:rPr>
              <a:t>promjene</a:t>
            </a:r>
            <a:r>
              <a:rPr lang="en-US" dirty="0">
                <a:ea typeface="+mn-lt"/>
                <a:cs typeface="+mn-lt"/>
              </a:rPr>
              <a:t> u </a:t>
            </a:r>
            <a:r>
              <a:rPr lang="hr-HR" dirty="0" err="1">
                <a:ea typeface="+mn-lt"/>
                <a:cs typeface="+mn-lt"/>
              </a:rPr>
              <a:t>ži</a:t>
            </a:r>
            <a:r>
              <a:rPr lang="en-US" dirty="0" err="1">
                <a:ea typeface="+mn-lt"/>
                <a:cs typeface="+mn-lt"/>
              </a:rPr>
              <a:t>votnim</a:t>
            </a:r>
            <a:r>
              <a:rPr lang="en-US" dirty="0">
                <a:ea typeface="+mn-lt"/>
                <a:cs typeface="+mn-lt"/>
              </a:rPr>
              <a:t> </a:t>
            </a:r>
            <a:r>
              <a:rPr lang="en-US" dirty="0" err="1">
                <a:ea typeface="+mn-lt"/>
                <a:cs typeface="+mn-lt"/>
              </a:rPr>
              <a:t>navikama</a:t>
            </a:r>
            <a:r>
              <a:rPr lang="en-US" dirty="0">
                <a:ea typeface="+mn-lt"/>
                <a:cs typeface="+mn-lt"/>
              </a:rPr>
              <a:t> </a:t>
            </a:r>
            <a:r>
              <a:rPr lang="en-US" dirty="0" err="1">
                <a:ea typeface="+mn-lt"/>
                <a:cs typeface="+mn-lt"/>
              </a:rPr>
              <a:t>ljudi</a:t>
            </a:r>
            <a:r>
              <a:rPr lang="en-US" dirty="0">
                <a:ea typeface="+mn-lt"/>
                <a:cs typeface="+mn-lt"/>
              </a:rPr>
              <a:t>.</a:t>
            </a:r>
            <a:endParaRPr lang="en-US" dirty="0"/>
          </a:p>
        </p:txBody>
      </p:sp>
      <p:pic>
        <p:nvPicPr>
          <p:cNvPr id="5" name="Audiozapis 4">
            <a:hlinkClick r:id="" action="ppaction://media"/>
            <a:extLst>
              <a:ext uri="{FF2B5EF4-FFF2-40B4-BE49-F238E27FC236}">
                <a16:creationId xmlns:a16="http://schemas.microsoft.com/office/drawing/2014/main" id="{B14657DF-8AA3-4B5C-94B1-D3AB9A3AE4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89913813"/>
      </p:ext>
    </p:extLst>
  </p:cSld>
  <p:clrMapOvr>
    <a:masterClrMapping/>
  </p:clrMapOvr>
  <mc:AlternateContent xmlns:mc="http://schemas.openxmlformats.org/markup-compatibility/2006">
    <mc:Choice xmlns:p14="http://schemas.microsoft.com/office/powerpoint/2010/main" Requires="p14">
      <p:transition spd="slow" p14:dur="2000" advTm="24274"/>
    </mc:Choice>
    <mc:Fallback>
      <p:transition spd="slow" advTm="2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EFF4-CCBA-476B-8673-4A52CF065619}"/>
              </a:ext>
            </a:extLst>
          </p:cNvPr>
          <p:cNvSpPr>
            <a:spLocks noGrp="1"/>
          </p:cNvSpPr>
          <p:nvPr>
            <p:ph type="title"/>
          </p:nvPr>
        </p:nvSpPr>
        <p:spPr>
          <a:xfrm>
            <a:off x="581192" y="702156"/>
            <a:ext cx="11029616" cy="1188720"/>
          </a:xfrm>
        </p:spPr>
        <p:txBody>
          <a:bodyPr vert="horz" lIns="91440" tIns="45720" rIns="91440" bIns="45720" rtlCol="0">
            <a:normAutofit/>
          </a:bodyPr>
          <a:lstStyle/>
          <a:p>
            <a:r>
              <a:rPr lang="en-US" sz="4000" b="1">
                <a:latin typeface="Calibri"/>
                <a:cs typeface="Calibri"/>
              </a:rPr>
              <a:t>ŠTO SU STRESORI? </a:t>
            </a:r>
            <a:endParaRPr lang="en-US" sz="4000" b="1"/>
          </a:p>
        </p:txBody>
      </p:sp>
      <p:graphicFrame>
        <p:nvGraphicFramePr>
          <p:cNvPr id="5" name="Content Placeholder 2">
            <a:extLst>
              <a:ext uri="{FF2B5EF4-FFF2-40B4-BE49-F238E27FC236}">
                <a16:creationId xmlns:a16="http://schemas.microsoft.com/office/drawing/2014/main" id="{9967E023-0EF9-4FC1-9293-9116809D1D10}"/>
              </a:ext>
            </a:extLst>
          </p:cNvPr>
          <p:cNvGraphicFramePr>
            <a:graphicFrameLocks noGrp="1"/>
          </p:cNvGraphicFramePr>
          <p:nvPr>
            <p:ph idx="1"/>
            <p:extLst>
              <p:ext uri="{D42A27DB-BD31-4B8C-83A1-F6EECF244321}">
                <p14:modId xmlns:p14="http://schemas.microsoft.com/office/powerpoint/2010/main" val="3636791854"/>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zapis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7889962"/>
      </p:ext>
    </p:extLst>
  </p:cSld>
  <p:clrMapOvr>
    <a:masterClrMapping/>
  </p:clrMapOvr>
  <mc:AlternateContent xmlns:mc="http://schemas.openxmlformats.org/markup-compatibility/2006" xmlns:p14="http://schemas.microsoft.com/office/powerpoint/2010/main">
    <mc:Choice Requires="p14">
      <p:transition spd="slow" p14:dur="2000" advTm="16360"/>
    </mc:Choice>
    <mc:Fallback xmlns="">
      <p:transition spd="slow" advTm="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4097F-DB80-419B-9D5F-3FEC1A1CF6B2}"/>
              </a:ext>
            </a:extLst>
          </p:cNvPr>
          <p:cNvSpPr>
            <a:spLocks noGrp="1"/>
          </p:cNvSpPr>
          <p:nvPr>
            <p:ph type="title"/>
          </p:nvPr>
        </p:nvSpPr>
        <p:spPr>
          <a:xfrm>
            <a:off x="581192" y="1507414"/>
            <a:ext cx="5120255" cy="3903332"/>
          </a:xfrm>
        </p:spPr>
        <p:txBody>
          <a:bodyPr vert="horz" lIns="91440" tIns="45720" rIns="91440" bIns="45720" rtlCol="0" anchor="ctr">
            <a:normAutofit/>
          </a:bodyPr>
          <a:lstStyle/>
          <a:p>
            <a:pPr algn="ctr"/>
            <a:r>
              <a:rPr lang="en-US" sz="4000" b="1" err="1">
                <a:solidFill>
                  <a:schemeClr val="tx1">
                    <a:lumMod val="85000"/>
                    <a:lumOff val="15000"/>
                  </a:schemeClr>
                </a:solidFill>
                <a:latin typeface="Calibri"/>
                <a:cs typeface="Calibri"/>
              </a:rPr>
              <a:t>Načini</a:t>
            </a:r>
            <a:r>
              <a:rPr lang="en-US" sz="4000" b="1">
                <a:solidFill>
                  <a:schemeClr val="tx1">
                    <a:lumMod val="85000"/>
                    <a:lumOff val="15000"/>
                  </a:schemeClr>
                </a:solidFill>
                <a:latin typeface="Calibri"/>
                <a:cs typeface="Calibri"/>
              </a:rPr>
              <a:t> </a:t>
            </a:r>
            <a:r>
              <a:rPr lang="en-US" sz="4000" b="1" err="1">
                <a:solidFill>
                  <a:schemeClr val="tx1">
                    <a:lumMod val="85000"/>
                    <a:lumOff val="15000"/>
                  </a:schemeClr>
                </a:solidFill>
                <a:latin typeface="Calibri"/>
                <a:cs typeface="Calibri"/>
              </a:rPr>
              <a:t>suočavanja</a:t>
            </a:r>
            <a:r>
              <a:rPr lang="en-US" sz="4000" b="1">
                <a:solidFill>
                  <a:schemeClr val="tx1">
                    <a:lumMod val="85000"/>
                    <a:lumOff val="15000"/>
                  </a:schemeClr>
                </a:solidFill>
                <a:latin typeface="Calibri"/>
                <a:cs typeface="Calibri"/>
              </a:rPr>
              <a:t> </a:t>
            </a:r>
            <a:r>
              <a:rPr lang="en-US" sz="4000" b="1" err="1">
                <a:solidFill>
                  <a:schemeClr val="tx1">
                    <a:lumMod val="85000"/>
                    <a:lumOff val="15000"/>
                  </a:schemeClr>
                </a:solidFill>
                <a:latin typeface="Calibri"/>
                <a:cs typeface="Calibri"/>
              </a:rPr>
              <a:t>sa</a:t>
            </a:r>
            <a:r>
              <a:rPr lang="en-US" sz="4000" b="1">
                <a:solidFill>
                  <a:schemeClr val="tx1">
                    <a:lumMod val="85000"/>
                    <a:lumOff val="15000"/>
                  </a:schemeClr>
                </a:solidFill>
                <a:latin typeface="Calibri"/>
                <a:cs typeface="Calibri"/>
              </a:rPr>
              <a:t> </a:t>
            </a:r>
            <a:r>
              <a:rPr lang="en-US" sz="4000" b="1" err="1">
                <a:solidFill>
                  <a:schemeClr val="tx1">
                    <a:lumMod val="85000"/>
                    <a:lumOff val="15000"/>
                  </a:schemeClr>
                </a:solidFill>
                <a:latin typeface="Calibri"/>
                <a:cs typeface="Calibri"/>
              </a:rPr>
              <a:t>stresom</a:t>
            </a:r>
            <a:r>
              <a:rPr lang="en-US" sz="4000" b="1">
                <a:solidFill>
                  <a:schemeClr val="tx1">
                    <a:lumMod val="85000"/>
                    <a:lumOff val="15000"/>
                  </a:schemeClr>
                </a:solidFill>
                <a:latin typeface="Calibri"/>
                <a:cs typeface="Calibri"/>
              </a:rPr>
              <a:t>?</a:t>
            </a:r>
            <a:endParaRPr lang="en-US" b="1">
              <a:solidFill>
                <a:schemeClr val="tx1">
                  <a:lumMod val="85000"/>
                  <a:lumOff val="15000"/>
                </a:schemeClr>
              </a:solidFill>
              <a:latin typeface="Calibri"/>
              <a:cs typeface="Calibri"/>
            </a:endParaRPr>
          </a:p>
        </p:txBody>
      </p:sp>
      <p:sp>
        <p:nvSpPr>
          <p:cNvPr id="10" name="Rectangle 9">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8106694-D7CA-4639-B210-1471407A7C6D}"/>
              </a:ext>
            </a:extLst>
          </p:cNvPr>
          <p:cNvSpPr>
            <a:spLocks noGrp="1"/>
          </p:cNvSpPr>
          <p:nvPr>
            <p:ph idx="1"/>
          </p:nvPr>
        </p:nvSpPr>
        <p:spPr>
          <a:xfrm>
            <a:off x="6441743" y="1306132"/>
            <a:ext cx="4819091" cy="3903331"/>
          </a:xfrm>
          <a:ln w="57150">
            <a:noFill/>
          </a:ln>
        </p:spPr>
        <p:txBody>
          <a:bodyPr vert="horz" lIns="91440" tIns="45720" rIns="91440" bIns="45720" rtlCol="0" anchor="t">
            <a:noAutofit/>
          </a:bodyPr>
          <a:lstStyle/>
          <a:p>
            <a:pPr marL="305435" indent="-305435">
              <a:lnSpc>
                <a:spcPct val="100000"/>
              </a:lnSpc>
            </a:pPr>
            <a:r>
              <a:rPr lang="en-US" sz="1800" b="1" err="1">
                <a:solidFill>
                  <a:schemeClr val="tx1"/>
                </a:solidFill>
                <a:latin typeface="Calibri"/>
                <a:cs typeface="Calibri"/>
              </a:rPr>
              <a:t>ovise</a:t>
            </a:r>
            <a:r>
              <a:rPr lang="en-US" sz="1800" b="1">
                <a:solidFill>
                  <a:schemeClr val="tx1"/>
                </a:solidFill>
                <a:latin typeface="Calibri"/>
                <a:cs typeface="Calibri"/>
              </a:rPr>
              <a:t> o </a:t>
            </a:r>
            <a:r>
              <a:rPr lang="en-US" sz="1800" b="1" err="1">
                <a:solidFill>
                  <a:schemeClr val="tx1"/>
                </a:solidFill>
                <a:latin typeface="Calibri"/>
                <a:cs typeface="Calibri"/>
              </a:rPr>
              <a:t>situaciji</a:t>
            </a:r>
            <a:r>
              <a:rPr lang="en-US" sz="1800" b="1">
                <a:solidFill>
                  <a:schemeClr val="tx1"/>
                </a:solidFill>
                <a:latin typeface="Calibri"/>
                <a:cs typeface="Calibri"/>
              </a:rPr>
              <a:t> </a:t>
            </a:r>
            <a:r>
              <a:rPr lang="en-US" sz="1800" b="1" err="1">
                <a:solidFill>
                  <a:schemeClr val="tx1"/>
                </a:solidFill>
                <a:latin typeface="Calibri"/>
                <a:cs typeface="Calibri"/>
              </a:rPr>
              <a:t>kojqa</a:t>
            </a:r>
            <a:r>
              <a:rPr lang="en-US" sz="1800" b="1">
                <a:solidFill>
                  <a:schemeClr val="tx1"/>
                </a:solidFill>
                <a:latin typeface="Calibri"/>
                <a:cs typeface="Calibri"/>
              </a:rPr>
              <a:t> </a:t>
            </a:r>
            <a:r>
              <a:rPr lang="en-US" sz="1800" b="1" err="1">
                <a:solidFill>
                  <a:schemeClr val="tx1"/>
                </a:solidFill>
                <a:latin typeface="Calibri"/>
                <a:cs typeface="Calibri"/>
              </a:rPr>
              <a:t>izaziva</a:t>
            </a:r>
            <a:r>
              <a:rPr lang="en-US" sz="1800" b="1">
                <a:solidFill>
                  <a:schemeClr val="tx1"/>
                </a:solidFill>
                <a:latin typeface="Calibri"/>
                <a:cs typeface="Calibri"/>
              </a:rPr>
              <a:t> </a:t>
            </a:r>
            <a:r>
              <a:rPr lang="en-US" sz="1800" b="1" err="1">
                <a:solidFill>
                  <a:schemeClr val="tx1"/>
                </a:solidFill>
                <a:latin typeface="Calibri"/>
                <a:cs typeface="Calibri"/>
              </a:rPr>
              <a:t>stres</a:t>
            </a:r>
            <a:r>
              <a:rPr lang="en-US" sz="1800" b="1">
                <a:solidFill>
                  <a:schemeClr val="tx1"/>
                </a:solidFill>
                <a:latin typeface="Calibri"/>
                <a:cs typeface="Calibri"/>
              </a:rPr>
              <a:t>, </a:t>
            </a:r>
            <a:r>
              <a:rPr lang="en-US" sz="1800" b="1" err="1">
                <a:solidFill>
                  <a:schemeClr val="tx1"/>
                </a:solidFill>
                <a:latin typeface="Calibri"/>
                <a:cs typeface="Calibri"/>
              </a:rPr>
              <a:t>ali</a:t>
            </a:r>
            <a:r>
              <a:rPr lang="en-US" sz="1800" b="1">
                <a:solidFill>
                  <a:schemeClr val="tx1"/>
                </a:solidFill>
                <a:latin typeface="Calibri"/>
                <a:cs typeface="Calibri"/>
              </a:rPr>
              <a:t> </a:t>
            </a:r>
            <a:r>
              <a:rPr lang="en-US" sz="1800" b="1" err="1">
                <a:solidFill>
                  <a:schemeClr val="tx1"/>
                </a:solidFill>
                <a:latin typeface="Calibri"/>
                <a:cs typeface="Calibri"/>
              </a:rPr>
              <a:t>i</a:t>
            </a:r>
            <a:r>
              <a:rPr lang="en-US" sz="1800" b="1">
                <a:solidFill>
                  <a:schemeClr val="tx1"/>
                </a:solidFill>
                <a:latin typeface="Calibri"/>
                <a:cs typeface="Calibri"/>
              </a:rPr>
              <a:t> </a:t>
            </a:r>
            <a:r>
              <a:rPr lang="en-US" sz="1800" b="1" err="1">
                <a:solidFill>
                  <a:schemeClr val="tx1"/>
                </a:solidFill>
                <a:latin typeface="Calibri"/>
                <a:cs typeface="Calibri"/>
              </a:rPr>
              <a:t>osobinama</a:t>
            </a:r>
            <a:r>
              <a:rPr lang="en-US" sz="1800" b="1">
                <a:solidFill>
                  <a:schemeClr val="tx1"/>
                </a:solidFill>
                <a:latin typeface="Calibri"/>
                <a:cs typeface="Calibri"/>
              </a:rPr>
              <a:t> </a:t>
            </a:r>
            <a:r>
              <a:rPr lang="en-US" sz="1800" b="1" err="1">
                <a:solidFill>
                  <a:schemeClr val="tx1"/>
                </a:solidFill>
                <a:latin typeface="Calibri"/>
                <a:cs typeface="Calibri"/>
              </a:rPr>
              <a:t>ličnosti</a:t>
            </a:r>
            <a:r>
              <a:rPr lang="en-US" sz="1800" b="1">
                <a:solidFill>
                  <a:schemeClr val="tx1"/>
                </a:solidFill>
                <a:latin typeface="Calibri"/>
                <a:cs typeface="Calibri"/>
              </a:rPr>
              <a:t> </a:t>
            </a:r>
            <a:r>
              <a:rPr lang="en-US" sz="1800" b="1" err="1">
                <a:solidFill>
                  <a:schemeClr val="tx1"/>
                </a:solidFill>
                <a:latin typeface="Calibri"/>
                <a:cs typeface="Calibri"/>
              </a:rPr>
              <a:t>i</a:t>
            </a:r>
            <a:r>
              <a:rPr lang="en-US" sz="1800" b="1">
                <a:solidFill>
                  <a:schemeClr val="tx1"/>
                </a:solidFill>
                <a:latin typeface="Calibri"/>
                <a:cs typeface="Calibri"/>
              </a:rPr>
              <a:t> </a:t>
            </a:r>
            <a:r>
              <a:rPr lang="en-US" sz="1800" b="1" err="1">
                <a:solidFill>
                  <a:schemeClr val="tx1"/>
                </a:solidFill>
                <a:latin typeface="Calibri"/>
                <a:cs typeface="Calibri"/>
              </a:rPr>
              <a:t>prethodnom</a:t>
            </a:r>
            <a:r>
              <a:rPr lang="en-US" sz="1800" b="1">
                <a:solidFill>
                  <a:schemeClr val="tx1"/>
                </a:solidFill>
                <a:latin typeface="Calibri"/>
                <a:cs typeface="Calibri"/>
              </a:rPr>
              <a:t> </a:t>
            </a:r>
            <a:r>
              <a:rPr lang="en-US" sz="1800" b="1" err="1">
                <a:solidFill>
                  <a:schemeClr val="tx1"/>
                </a:solidFill>
                <a:latin typeface="Calibri"/>
                <a:cs typeface="Calibri"/>
              </a:rPr>
              <a:t>iskustvu</a:t>
            </a:r>
            <a:endParaRPr lang="en-US" sz="1800" b="1">
              <a:solidFill>
                <a:schemeClr val="tx1"/>
              </a:solidFill>
              <a:latin typeface="Calibri"/>
              <a:cs typeface="Calibri"/>
            </a:endParaRPr>
          </a:p>
          <a:p>
            <a:pPr marL="305435" indent="-305435">
              <a:lnSpc>
                <a:spcPct val="100000"/>
              </a:lnSpc>
            </a:pPr>
            <a:r>
              <a:rPr lang="en-US" sz="1800" b="1" err="1">
                <a:solidFill>
                  <a:schemeClr val="tx1"/>
                </a:solidFill>
                <a:latin typeface="Calibri"/>
                <a:cs typeface="Calibri"/>
              </a:rPr>
              <a:t>postoje</a:t>
            </a:r>
            <a:r>
              <a:rPr lang="en-US" sz="1800" b="1">
                <a:solidFill>
                  <a:schemeClr val="tx1"/>
                </a:solidFill>
                <a:latin typeface="Calibri"/>
                <a:cs typeface="Calibri"/>
              </a:rPr>
              <a:t> tri </a:t>
            </a:r>
            <a:r>
              <a:rPr lang="en-US" sz="1800" b="1" err="1">
                <a:solidFill>
                  <a:schemeClr val="tx1"/>
                </a:solidFill>
                <a:latin typeface="Calibri"/>
                <a:cs typeface="Calibri"/>
              </a:rPr>
              <a:t>glavna</a:t>
            </a:r>
            <a:r>
              <a:rPr lang="en-US" sz="1800" b="1">
                <a:solidFill>
                  <a:schemeClr val="tx1"/>
                </a:solidFill>
                <a:latin typeface="Calibri"/>
                <a:cs typeface="Calibri"/>
              </a:rPr>
              <a:t> </a:t>
            </a:r>
            <a:r>
              <a:rPr lang="en-US" sz="1800" b="1" err="1">
                <a:solidFill>
                  <a:schemeClr val="tx1"/>
                </a:solidFill>
                <a:latin typeface="Calibri"/>
                <a:cs typeface="Calibri"/>
              </a:rPr>
              <a:t>načina</a:t>
            </a:r>
            <a:r>
              <a:rPr lang="en-US" sz="1800" b="1">
                <a:solidFill>
                  <a:schemeClr val="tx1"/>
                </a:solidFill>
                <a:latin typeface="Calibri"/>
                <a:cs typeface="Calibri"/>
              </a:rPr>
              <a:t> </a:t>
            </a:r>
            <a:r>
              <a:rPr lang="en-US" sz="1800" b="1" err="1">
                <a:solidFill>
                  <a:schemeClr val="tx1"/>
                </a:solidFill>
                <a:latin typeface="Calibri"/>
                <a:cs typeface="Calibri"/>
              </a:rPr>
              <a:t>suočavanja</a:t>
            </a:r>
            <a:r>
              <a:rPr lang="en-US" sz="1800" b="1">
                <a:solidFill>
                  <a:schemeClr val="tx1"/>
                </a:solidFill>
                <a:latin typeface="Calibri"/>
                <a:cs typeface="Calibri"/>
              </a:rPr>
              <a:t> </a:t>
            </a:r>
            <a:r>
              <a:rPr lang="en-US" sz="1800" b="1" err="1">
                <a:solidFill>
                  <a:schemeClr val="tx1"/>
                </a:solidFill>
                <a:latin typeface="Calibri"/>
                <a:cs typeface="Calibri"/>
              </a:rPr>
              <a:t>sa</a:t>
            </a:r>
            <a:r>
              <a:rPr lang="en-US" sz="1800" b="1">
                <a:solidFill>
                  <a:schemeClr val="tx1"/>
                </a:solidFill>
                <a:latin typeface="Calibri"/>
                <a:cs typeface="Calibri"/>
              </a:rPr>
              <a:t> </a:t>
            </a:r>
            <a:r>
              <a:rPr lang="en-US" sz="1800" b="1" err="1">
                <a:solidFill>
                  <a:schemeClr val="tx1"/>
                </a:solidFill>
                <a:latin typeface="Calibri"/>
                <a:cs typeface="Calibri"/>
              </a:rPr>
              <a:t>stresom</a:t>
            </a:r>
            <a:r>
              <a:rPr lang="en-US" sz="1800" b="1">
                <a:solidFill>
                  <a:schemeClr val="tx1"/>
                </a:solidFill>
                <a:latin typeface="Calibri"/>
                <a:cs typeface="Calibri"/>
              </a:rPr>
              <a:t>:</a:t>
            </a:r>
          </a:p>
          <a:p>
            <a:pPr marL="342900" indent="-342900">
              <a:lnSpc>
                <a:spcPct val="100000"/>
              </a:lnSpc>
              <a:buAutoNum type="arabicPeriod"/>
            </a:pPr>
            <a:r>
              <a:rPr lang="en-US" sz="1800" b="1" err="1">
                <a:solidFill>
                  <a:schemeClr val="tx1"/>
                </a:solidFill>
                <a:latin typeface="Calibri"/>
                <a:cs typeface="Calibri"/>
              </a:rPr>
              <a:t>Prihvaćanje</a:t>
            </a:r>
            <a:r>
              <a:rPr lang="en-US" sz="1800" b="1">
                <a:solidFill>
                  <a:schemeClr val="tx1"/>
                </a:solidFill>
                <a:latin typeface="Calibri"/>
                <a:cs typeface="Calibri"/>
              </a:rPr>
              <a:t> </a:t>
            </a:r>
            <a:r>
              <a:rPr lang="en-US" sz="1800" b="1" err="1">
                <a:solidFill>
                  <a:schemeClr val="tx1"/>
                </a:solidFill>
                <a:latin typeface="Calibri"/>
                <a:cs typeface="Calibri"/>
              </a:rPr>
              <a:t>situacije</a:t>
            </a:r>
            <a:endParaRPr lang="en-US" sz="1800" b="1">
              <a:solidFill>
                <a:schemeClr val="tx1"/>
              </a:solidFill>
              <a:latin typeface="Calibri"/>
              <a:cs typeface="Calibri"/>
            </a:endParaRPr>
          </a:p>
          <a:p>
            <a:pPr marL="342900" indent="-342900">
              <a:lnSpc>
                <a:spcPct val="100000"/>
              </a:lnSpc>
              <a:buAutoNum type="arabicPeriod"/>
            </a:pPr>
            <a:r>
              <a:rPr lang="en-US" sz="1800" b="1" err="1">
                <a:solidFill>
                  <a:schemeClr val="tx1"/>
                </a:solidFill>
                <a:latin typeface="Calibri"/>
                <a:cs typeface="Calibri"/>
              </a:rPr>
              <a:t>Kontroliranje</a:t>
            </a:r>
            <a:r>
              <a:rPr lang="en-US" sz="1800" b="1">
                <a:solidFill>
                  <a:schemeClr val="tx1"/>
                </a:solidFill>
                <a:latin typeface="Calibri"/>
                <a:cs typeface="Calibri"/>
              </a:rPr>
              <a:t> </a:t>
            </a:r>
            <a:r>
              <a:rPr lang="en-US" sz="1800" b="1" err="1">
                <a:solidFill>
                  <a:schemeClr val="tx1"/>
                </a:solidFill>
                <a:latin typeface="Calibri"/>
                <a:cs typeface="Calibri"/>
              </a:rPr>
              <a:t>odnosno</a:t>
            </a:r>
            <a:r>
              <a:rPr lang="en-US" sz="1800" b="1">
                <a:solidFill>
                  <a:schemeClr val="tx1"/>
                </a:solidFill>
                <a:latin typeface="Calibri"/>
                <a:cs typeface="Calibri"/>
              </a:rPr>
              <a:t> </a:t>
            </a:r>
            <a:r>
              <a:rPr lang="en-US" sz="1800" b="1" err="1">
                <a:solidFill>
                  <a:schemeClr val="tx1"/>
                </a:solidFill>
                <a:latin typeface="Calibri"/>
                <a:cs typeface="Calibri"/>
              </a:rPr>
              <a:t>djelovanje</a:t>
            </a:r>
            <a:r>
              <a:rPr lang="en-US" sz="1800" b="1">
                <a:solidFill>
                  <a:schemeClr val="tx1"/>
                </a:solidFill>
                <a:latin typeface="Calibri"/>
                <a:cs typeface="Calibri"/>
              </a:rPr>
              <a:t> </a:t>
            </a:r>
            <a:r>
              <a:rPr lang="en-US" sz="1800" b="1" err="1">
                <a:solidFill>
                  <a:schemeClr val="tx1"/>
                </a:solidFill>
                <a:latin typeface="Calibri"/>
                <a:cs typeface="Calibri"/>
              </a:rPr>
              <a:t>na</a:t>
            </a:r>
            <a:r>
              <a:rPr lang="en-US" sz="1800" b="1">
                <a:solidFill>
                  <a:schemeClr val="tx1"/>
                </a:solidFill>
                <a:latin typeface="Calibri"/>
                <a:cs typeface="Calibri"/>
              </a:rPr>
              <a:t> </a:t>
            </a:r>
            <a:r>
              <a:rPr lang="en-US" sz="1800" b="1" err="1">
                <a:solidFill>
                  <a:schemeClr val="tx1"/>
                </a:solidFill>
                <a:latin typeface="Calibri"/>
                <a:cs typeface="Calibri"/>
              </a:rPr>
              <a:t>izvor</a:t>
            </a:r>
            <a:r>
              <a:rPr lang="en-US" sz="1800" b="1">
                <a:solidFill>
                  <a:schemeClr val="tx1"/>
                </a:solidFill>
                <a:latin typeface="Calibri"/>
                <a:cs typeface="Calibri"/>
              </a:rPr>
              <a:t> </a:t>
            </a:r>
            <a:r>
              <a:rPr lang="en-US" sz="1800" b="1" err="1">
                <a:solidFill>
                  <a:schemeClr val="tx1"/>
                </a:solidFill>
                <a:latin typeface="Calibri"/>
                <a:cs typeface="Calibri"/>
              </a:rPr>
              <a:t>stresa</a:t>
            </a:r>
            <a:endParaRPr lang="en-US" sz="1800" b="1">
              <a:solidFill>
                <a:schemeClr val="tx1"/>
              </a:solidFill>
              <a:latin typeface="Calibri"/>
              <a:cs typeface="Calibri"/>
            </a:endParaRPr>
          </a:p>
          <a:p>
            <a:pPr marL="342900" indent="-342900">
              <a:lnSpc>
                <a:spcPct val="100000"/>
              </a:lnSpc>
              <a:buAutoNum type="arabicPeriod"/>
            </a:pPr>
            <a:r>
              <a:rPr lang="en-US" sz="1800" b="1" err="1">
                <a:solidFill>
                  <a:schemeClr val="tx1"/>
                </a:solidFill>
                <a:latin typeface="Calibri"/>
                <a:cs typeface="Calibri"/>
              </a:rPr>
              <a:t>Izbjegavanje</a:t>
            </a:r>
            <a:r>
              <a:rPr lang="en-US" sz="1800" b="1">
                <a:solidFill>
                  <a:schemeClr val="tx1"/>
                </a:solidFill>
                <a:latin typeface="Calibri"/>
                <a:cs typeface="Calibri"/>
              </a:rPr>
              <a:t> </a:t>
            </a:r>
            <a:r>
              <a:rPr lang="en-US" sz="1800" b="1" err="1">
                <a:solidFill>
                  <a:schemeClr val="tx1"/>
                </a:solidFill>
                <a:latin typeface="Calibri"/>
                <a:cs typeface="Calibri"/>
              </a:rPr>
              <a:t>stresne</a:t>
            </a:r>
            <a:r>
              <a:rPr lang="en-US" sz="1800" b="1">
                <a:solidFill>
                  <a:schemeClr val="tx1"/>
                </a:solidFill>
                <a:latin typeface="Calibri"/>
                <a:cs typeface="Calibri"/>
              </a:rPr>
              <a:t> </a:t>
            </a:r>
            <a:r>
              <a:rPr lang="en-US" sz="1800" b="1" err="1">
                <a:solidFill>
                  <a:schemeClr val="tx1"/>
                </a:solidFill>
                <a:latin typeface="Calibri"/>
                <a:cs typeface="Calibri"/>
              </a:rPr>
              <a:t>situacije</a:t>
            </a:r>
            <a:endParaRPr lang="en-US" sz="1800" b="1">
              <a:solidFill>
                <a:schemeClr val="tx1"/>
              </a:solidFill>
              <a:latin typeface="Calibri"/>
              <a:cs typeface="Calibri"/>
            </a:endParaRPr>
          </a:p>
          <a:p>
            <a:pPr marL="305435" indent="-305435">
              <a:lnSpc>
                <a:spcPct val="100000"/>
              </a:lnSpc>
            </a:pPr>
            <a:r>
              <a:rPr lang="en-US" sz="1800" b="1" err="1">
                <a:solidFill>
                  <a:schemeClr val="tx1"/>
                </a:solidFill>
                <a:latin typeface="Calibri"/>
                <a:cs typeface="Calibri"/>
              </a:rPr>
              <a:t>sve</a:t>
            </a:r>
            <a:r>
              <a:rPr lang="en-US" sz="1800" b="1">
                <a:solidFill>
                  <a:schemeClr val="tx1"/>
                </a:solidFill>
                <a:latin typeface="Calibri"/>
                <a:cs typeface="Calibri"/>
              </a:rPr>
              <a:t> </a:t>
            </a:r>
            <a:r>
              <a:rPr lang="en-US" sz="1800" b="1" err="1">
                <a:solidFill>
                  <a:schemeClr val="tx1"/>
                </a:solidFill>
                <a:latin typeface="Calibri"/>
                <a:cs typeface="Calibri"/>
              </a:rPr>
              <a:t>strategije</a:t>
            </a:r>
            <a:r>
              <a:rPr lang="en-US" sz="1800" b="1">
                <a:solidFill>
                  <a:schemeClr val="tx1"/>
                </a:solidFill>
                <a:latin typeface="Calibri"/>
                <a:cs typeface="Calibri"/>
              </a:rPr>
              <a:t> </a:t>
            </a:r>
            <a:r>
              <a:rPr lang="en-US" sz="1800" b="1" err="1">
                <a:solidFill>
                  <a:schemeClr val="tx1"/>
                </a:solidFill>
                <a:latin typeface="Calibri"/>
                <a:cs typeface="Calibri"/>
              </a:rPr>
              <a:t>su</a:t>
            </a:r>
            <a:r>
              <a:rPr lang="en-US" sz="1800" b="1">
                <a:solidFill>
                  <a:schemeClr val="tx1"/>
                </a:solidFill>
                <a:latin typeface="Calibri"/>
                <a:cs typeface="Calibri"/>
              </a:rPr>
              <a:t> </a:t>
            </a:r>
            <a:r>
              <a:rPr lang="en-US" sz="1800" b="1" err="1">
                <a:solidFill>
                  <a:schemeClr val="tx1"/>
                </a:solidFill>
                <a:latin typeface="Calibri"/>
                <a:cs typeface="Calibri"/>
              </a:rPr>
              <a:t>korisne</a:t>
            </a:r>
            <a:r>
              <a:rPr lang="en-US" sz="1800" b="1">
                <a:solidFill>
                  <a:schemeClr val="tx1"/>
                </a:solidFill>
                <a:latin typeface="Calibri"/>
                <a:cs typeface="Calibri"/>
              </a:rPr>
              <a:t> u </a:t>
            </a:r>
            <a:r>
              <a:rPr lang="en-US" sz="1800" b="1" err="1">
                <a:solidFill>
                  <a:schemeClr val="tx1"/>
                </a:solidFill>
                <a:latin typeface="Calibri"/>
                <a:cs typeface="Calibri"/>
              </a:rPr>
              <a:t>određenim</a:t>
            </a:r>
            <a:r>
              <a:rPr lang="en-US" sz="1800" b="1">
                <a:solidFill>
                  <a:schemeClr val="tx1"/>
                </a:solidFill>
                <a:latin typeface="Calibri"/>
                <a:cs typeface="Calibri"/>
              </a:rPr>
              <a:t> </a:t>
            </a:r>
            <a:r>
              <a:rPr lang="en-US" sz="1800" b="1" err="1">
                <a:solidFill>
                  <a:schemeClr val="tx1"/>
                </a:solidFill>
                <a:latin typeface="Calibri"/>
                <a:cs typeface="Calibri"/>
              </a:rPr>
              <a:t>situacijama</a:t>
            </a:r>
            <a:r>
              <a:rPr lang="en-US" sz="1800" b="1">
                <a:solidFill>
                  <a:schemeClr val="tx1"/>
                </a:solidFill>
                <a:latin typeface="Calibri"/>
                <a:cs typeface="Calibri"/>
              </a:rPr>
              <a:t>, </a:t>
            </a:r>
            <a:r>
              <a:rPr lang="en-US" sz="1800" b="1" err="1">
                <a:solidFill>
                  <a:schemeClr val="tx1"/>
                </a:solidFill>
                <a:latin typeface="Calibri"/>
                <a:cs typeface="Calibri"/>
              </a:rPr>
              <a:t>ali</a:t>
            </a:r>
            <a:r>
              <a:rPr lang="en-US" sz="1800" b="1">
                <a:solidFill>
                  <a:schemeClr val="tx1"/>
                </a:solidFill>
                <a:latin typeface="Calibri"/>
                <a:cs typeface="Calibri"/>
              </a:rPr>
              <a:t> </a:t>
            </a:r>
            <a:r>
              <a:rPr lang="en-US" sz="1800" b="1" err="1">
                <a:solidFill>
                  <a:schemeClr val="tx1"/>
                </a:solidFill>
                <a:latin typeface="Calibri"/>
                <a:cs typeface="Calibri"/>
              </a:rPr>
              <a:t>korištenje</a:t>
            </a:r>
            <a:r>
              <a:rPr lang="en-US" sz="1800" b="1">
                <a:solidFill>
                  <a:schemeClr val="tx1"/>
                </a:solidFill>
                <a:latin typeface="Calibri"/>
                <a:cs typeface="Calibri"/>
              </a:rPr>
              <a:t> </a:t>
            </a:r>
            <a:r>
              <a:rPr lang="en-US" sz="1800" b="1" err="1">
                <a:solidFill>
                  <a:schemeClr val="tx1"/>
                </a:solidFill>
                <a:latin typeface="Calibri"/>
                <a:cs typeface="Calibri"/>
              </a:rPr>
              <a:t>istih</a:t>
            </a:r>
            <a:r>
              <a:rPr lang="en-US" sz="1800" b="1">
                <a:solidFill>
                  <a:schemeClr val="tx1"/>
                </a:solidFill>
                <a:latin typeface="Calibri"/>
                <a:cs typeface="Calibri"/>
              </a:rPr>
              <a:t> </a:t>
            </a:r>
            <a:r>
              <a:rPr lang="en-US" sz="1800" b="1" err="1">
                <a:solidFill>
                  <a:schemeClr val="tx1"/>
                </a:solidFill>
                <a:latin typeface="Calibri"/>
                <a:cs typeface="Calibri"/>
              </a:rPr>
              <a:t>strategija</a:t>
            </a:r>
            <a:r>
              <a:rPr lang="en-US" sz="1800" b="1">
                <a:solidFill>
                  <a:schemeClr val="tx1"/>
                </a:solidFill>
                <a:latin typeface="Calibri"/>
                <a:cs typeface="Calibri"/>
              </a:rPr>
              <a:t> u </a:t>
            </a:r>
            <a:r>
              <a:rPr lang="en-US" sz="1800" b="1" err="1">
                <a:solidFill>
                  <a:schemeClr val="tx1"/>
                </a:solidFill>
                <a:latin typeface="Calibri"/>
                <a:cs typeface="Calibri"/>
              </a:rPr>
              <a:t>svim</a:t>
            </a:r>
            <a:r>
              <a:rPr lang="en-US" sz="1800" b="1">
                <a:solidFill>
                  <a:schemeClr val="tx1"/>
                </a:solidFill>
                <a:latin typeface="Calibri"/>
                <a:cs typeface="Calibri"/>
              </a:rPr>
              <a:t> </a:t>
            </a:r>
            <a:r>
              <a:rPr lang="en-US" sz="1800" b="1" err="1">
                <a:solidFill>
                  <a:schemeClr val="tx1"/>
                </a:solidFill>
                <a:latin typeface="Calibri"/>
                <a:cs typeface="Calibri"/>
              </a:rPr>
              <a:t>situacijama</a:t>
            </a:r>
            <a:r>
              <a:rPr lang="en-US" sz="1800" b="1">
                <a:solidFill>
                  <a:schemeClr val="tx1"/>
                </a:solidFill>
                <a:latin typeface="Calibri"/>
                <a:cs typeface="Calibri"/>
              </a:rPr>
              <a:t> </a:t>
            </a:r>
            <a:r>
              <a:rPr lang="en-US" sz="1800" b="1" err="1">
                <a:solidFill>
                  <a:schemeClr val="tx1"/>
                </a:solidFill>
                <a:latin typeface="Calibri"/>
                <a:cs typeface="Calibri"/>
              </a:rPr>
              <a:t>može</a:t>
            </a:r>
            <a:r>
              <a:rPr lang="en-US" sz="1800" b="1">
                <a:solidFill>
                  <a:schemeClr val="tx1"/>
                </a:solidFill>
                <a:latin typeface="Calibri"/>
                <a:cs typeface="Calibri"/>
              </a:rPr>
              <a:t> </a:t>
            </a:r>
            <a:r>
              <a:rPr lang="en-US" sz="1800" b="1" err="1">
                <a:solidFill>
                  <a:schemeClr val="tx1"/>
                </a:solidFill>
                <a:latin typeface="Calibri"/>
                <a:cs typeface="Calibri"/>
              </a:rPr>
              <a:t>dovesti</a:t>
            </a:r>
            <a:r>
              <a:rPr lang="en-US" sz="1800" b="1">
                <a:solidFill>
                  <a:schemeClr val="tx1"/>
                </a:solidFill>
                <a:latin typeface="Calibri"/>
                <a:cs typeface="Calibri"/>
              </a:rPr>
              <a:t> do </a:t>
            </a:r>
            <a:r>
              <a:rPr lang="en-US" sz="1800" b="1" err="1">
                <a:solidFill>
                  <a:schemeClr val="tx1"/>
                </a:solidFill>
                <a:latin typeface="Calibri"/>
                <a:cs typeface="Calibri"/>
              </a:rPr>
              <a:t>posljedica</a:t>
            </a:r>
            <a:r>
              <a:rPr lang="en-US" sz="1800" b="1">
                <a:solidFill>
                  <a:schemeClr val="tx1"/>
                </a:solidFill>
                <a:latin typeface="Calibri"/>
                <a:cs typeface="Calibri"/>
              </a:rPr>
              <a:t> u </a:t>
            </a:r>
            <a:r>
              <a:rPr lang="en-US" sz="1800" b="1" err="1">
                <a:solidFill>
                  <a:schemeClr val="tx1"/>
                </a:solidFill>
                <a:latin typeface="Calibri"/>
                <a:cs typeface="Calibri"/>
              </a:rPr>
              <a:t>fizičkom</a:t>
            </a:r>
            <a:r>
              <a:rPr lang="en-US" sz="1800" b="1">
                <a:solidFill>
                  <a:schemeClr val="tx1"/>
                </a:solidFill>
                <a:latin typeface="Calibri"/>
                <a:cs typeface="Calibri"/>
              </a:rPr>
              <a:t> </a:t>
            </a:r>
            <a:r>
              <a:rPr lang="en-US" sz="1800" b="1" err="1">
                <a:solidFill>
                  <a:schemeClr val="tx1"/>
                </a:solidFill>
                <a:latin typeface="Calibri"/>
                <a:cs typeface="Calibri"/>
              </a:rPr>
              <a:t>i</a:t>
            </a:r>
            <a:r>
              <a:rPr lang="en-US" sz="1800" b="1">
                <a:solidFill>
                  <a:schemeClr val="tx1"/>
                </a:solidFill>
                <a:latin typeface="Calibri"/>
                <a:cs typeface="Calibri"/>
              </a:rPr>
              <a:t> </a:t>
            </a:r>
            <a:r>
              <a:rPr lang="en-US" sz="1800" b="1" err="1">
                <a:solidFill>
                  <a:schemeClr val="tx1"/>
                </a:solidFill>
                <a:latin typeface="Calibri"/>
                <a:cs typeface="Calibri"/>
              </a:rPr>
              <a:t>mentalnom</a:t>
            </a:r>
            <a:r>
              <a:rPr lang="en-US" sz="1800" b="1">
                <a:solidFill>
                  <a:schemeClr val="tx1"/>
                </a:solidFill>
                <a:latin typeface="Calibri"/>
                <a:cs typeface="Calibri"/>
              </a:rPr>
              <a:t> </a:t>
            </a:r>
            <a:r>
              <a:rPr lang="en-US" sz="1800" b="1" err="1">
                <a:solidFill>
                  <a:schemeClr val="tx1"/>
                </a:solidFill>
                <a:latin typeface="Calibri"/>
                <a:cs typeface="Calibri"/>
              </a:rPr>
              <a:t>zdravlju</a:t>
            </a:r>
            <a:endParaRPr lang="en-US" sz="1800" b="1">
              <a:solidFill>
                <a:schemeClr val="tx1"/>
              </a:solidFill>
              <a:latin typeface="Calibri"/>
              <a:cs typeface="Calibri"/>
            </a:endParaRPr>
          </a:p>
          <a:p>
            <a:pPr marL="305435" indent="-305435">
              <a:lnSpc>
                <a:spcPct val="100000"/>
              </a:lnSpc>
            </a:pPr>
            <a:endParaRPr lang="en-US" sz="1800" b="1">
              <a:solidFill>
                <a:schemeClr val="tx1"/>
              </a:solidFill>
              <a:latin typeface="Calibri"/>
              <a:cs typeface="Calibri"/>
            </a:endParaRPr>
          </a:p>
          <a:p>
            <a:pPr marL="342900" indent="-342900">
              <a:lnSpc>
                <a:spcPct val="100000"/>
              </a:lnSpc>
              <a:buAutoNum type="arabicPeriod"/>
            </a:pPr>
            <a:endParaRPr lang="en-US" sz="1800" b="1">
              <a:latin typeface="Calibri"/>
              <a:cs typeface="Calibri"/>
            </a:endParaRPr>
          </a:p>
        </p:txBody>
      </p:sp>
      <p:sp>
        <p:nvSpPr>
          <p:cNvPr id="14" name="Rectangle 13">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pic>
        <p:nvPicPr>
          <p:cNvPr id="5" name="Audiozapis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7288067"/>
      </p:ext>
    </p:extLst>
  </p:cSld>
  <p:clrMapOvr>
    <a:masterClrMapping/>
  </p:clrMapOvr>
  <mc:AlternateContent xmlns:mc="http://schemas.openxmlformats.org/markup-compatibility/2006" xmlns:p14="http://schemas.microsoft.com/office/powerpoint/2010/main">
    <mc:Choice Requires="p14">
      <p:transition spd="slow" p14:dur="2000" advTm="43494"/>
    </mc:Choice>
    <mc:Fallback xmlns="">
      <p:transition spd="slow" advTm="4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09F327-FE5B-45BE-9891-0AC2BB3C7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0C45C-EFE8-46B8-8D8E-AC143CF654B7}"/>
              </a:ext>
            </a:extLst>
          </p:cNvPr>
          <p:cNvSpPr>
            <a:spLocks noGrp="1"/>
          </p:cNvSpPr>
          <p:nvPr>
            <p:ph type="title"/>
          </p:nvPr>
        </p:nvSpPr>
        <p:spPr>
          <a:xfrm>
            <a:off x="581192" y="4711147"/>
            <a:ext cx="11029615" cy="1498405"/>
          </a:xfrm>
        </p:spPr>
        <p:txBody>
          <a:bodyPr vert="horz" lIns="91440" tIns="45720" rIns="91440" bIns="45720" rtlCol="0" anchor="ctr">
            <a:normAutofit/>
          </a:bodyPr>
          <a:lstStyle/>
          <a:p>
            <a:r>
              <a:rPr lang="en-US" sz="4000" b="1">
                <a:latin typeface="Calibri"/>
                <a:cs typeface="Calibri"/>
              </a:rPr>
              <a:t>ISTRAŽIVANJE</a:t>
            </a:r>
          </a:p>
        </p:txBody>
      </p:sp>
      <p:sp>
        <p:nvSpPr>
          <p:cNvPr id="10" name="Rectangle 9">
            <a:extLst>
              <a:ext uri="{FF2B5EF4-FFF2-40B4-BE49-F238E27FC236}">
                <a16:creationId xmlns:a16="http://schemas.microsoft.com/office/drawing/2014/main" id="{CCEA2409-B68F-42C1-811F-AF7213494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3426179-F318-4F63-8D09-77B498805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5292831-A37E-45F7-8CA8-0223DD3FA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EC5F669-E01C-4167-93A6-B06BE1C9D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4360"/>
            <a:ext cx="11298933" cy="3926319"/>
          </a:xfrm>
          <a:prstGeom prst="rect">
            <a:avLst/>
          </a:prstGeom>
          <a:solidFill>
            <a:schemeClr val="bg1">
              <a:lumMod val="8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0768F42-57F5-4157-80C4-76AC3675FDBA}"/>
              </a:ext>
            </a:extLst>
          </p:cNvPr>
          <p:cNvSpPr>
            <a:spLocks noGrp="1"/>
          </p:cNvSpPr>
          <p:nvPr>
            <p:ph idx="1"/>
          </p:nvPr>
        </p:nvSpPr>
        <p:spPr>
          <a:xfrm>
            <a:off x="581193" y="834133"/>
            <a:ext cx="10679642" cy="3378575"/>
          </a:xfrm>
        </p:spPr>
        <p:txBody>
          <a:bodyPr vert="horz" lIns="91440" tIns="45720" rIns="91440" bIns="45720" rtlCol="0">
            <a:normAutofit/>
          </a:bodyPr>
          <a:lstStyle/>
          <a:p>
            <a:pPr marL="305435" indent="-305435"/>
            <a:r>
              <a:rPr lang="en-US" b="1" err="1">
                <a:solidFill>
                  <a:schemeClr val="tx1"/>
                </a:solidFill>
                <a:latin typeface="Calibri"/>
                <a:cs typeface="Calibri"/>
              </a:rPr>
              <a:t>metoda</a:t>
            </a:r>
            <a:r>
              <a:rPr lang="en-US" b="1">
                <a:solidFill>
                  <a:schemeClr val="tx1"/>
                </a:solidFill>
                <a:latin typeface="Calibri"/>
                <a:cs typeface="Calibri"/>
              </a:rPr>
              <a:t> </a:t>
            </a:r>
            <a:r>
              <a:rPr lang="en-US" b="1" err="1">
                <a:solidFill>
                  <a:schemeClr val="tx1"/>
                </a:solidFill>
                <a:latin typeface="Calibri"/>
                <a:cs typeface="Calibri"/>
              </a:rPr>
              <a:t>prikupljanja</a:t>
            </a:r>
            <a:r>
              <a:rPr lang="en-US" b="1">
                <a:solidFill>
                  <a:schemeClr val="tx1"/>
                </a:solidFill>
                <a:latin typeface="Calibri"/>
                <a:cs typeface="Calibri"/>
              </a:rPr>
              <a:t> </a:t>
            </a:r>
            <a:r>
              <a:rPr lang="en-US" b="1" err="1">
                <a:solidFill>
                  <a:schemeClr val="tx1"/>
                </a:solidFill>
                <a:latin typeface="Calibri"/>
                <a:cs typeface="Calibri"/>
              </a:rPr>
              <a:t>podataka</a:t>
            </a:r>
            <a:r>
              <a:rPr lang="en-US" b="1">
                <a:solidFill>
                  <a:schemeClr val="tx1"/>
                </a:solidFill>
                <a:latin typeface="Calibri"/>
                <a:cs typeface="Calibri"/>
              </a:rPr>
              <a:t> - </a:t>
            </a:r>
            <a:r>
              <a:rPr lang="en-US" b="1" err="1">
                <a:solidFill>
                  <a:schemeClr val="tx1"/>
                </a:solidFill>
                <a:latin typeface="Calibri"/>
                <a:cs typeface="Calibri"/>
              </a:rPr>
              <a:t>anketa</a:t>
            </a:r>
          </a:p>
          <a:p>
            <a:pPr marL="305435" indent="-305435"/>
            <a:r>
              <a:rPr lang="hr-HR" b="1">
                <a:solidFill>
                  <a:schemeClr val="tx1"/>
                </a:solidFill>
                <a:latin typeface="Calibri"/>
                <a:cs typeface="Calibri"/>
              </a:rPr>
              <a:t>populacija i plan uzoraka - </a:t>
            </a:r>
            <a:r>
              <a:rPr lang="en-US" b="1" err="1">
                <a:solidFill>
                  <a:schemeClr val="tx1"/>
                </a:solidFill>
                <a:latin typeface="Calibri"/>
                <a:cs typeface="Calibri"/>
              </a:rPr>
              <a:t>populaciju</a:t>
            </a:r>
            <a:r>
              <a:rPr lang="en-US" b="1">
                <a:solidFill>
                  <a:schemeClr val="tx1"/>
                </a:solidFill>
                <a:latin typeface="Calibri"/>
                <a:cs typeface="Calibri"/>
              </a:rPr>
              <a:t> </a:t>
            </a:r>
            <a:r>
              <a:rPr lang="en-US" b="1" err="1">
                <a:solidFill>
                  <a:schemeClr val="tx1"/>
                </a:solidFill>
                <a:latin typeface="Calibri"/>
                <a:cs typeface="Calibri"/>
              </a:rPr>
              <a:t>čine</a:t>
            </a:r>
            <a:r>
              <a:rPr lang="en-US" b="1">
                <a:solidFill>
                  <a:schemeClr val="tx1"/>
                </a:solidFill>
                <a:latin typeface="Calibri"/>
                <a:cs typeface="Calibri"/>
              </a:rPr>
              <a:t> </a:t>
            </a:r>
            <a:r>
              <a:rPr lang="en-US" b="1" err="1">
                <a:solidFill>
                  <a:schemeClr val="tx1"/>
                </a:solidFill>
                <a:latin typeface="Calibri"/>
                <a:cs typeface="Calibri"/>
              </a:rPr>
              <a:t>odrasle</a:t>
            </a:r>
            <a:r>
              <a:rPr lang="en-US" b="1">
                <a:solidFill>
                  <a:schemeClr val="tx1"/>
                </a:solidFill>
                <a:latin typeface="Calibri"/>
                <a:cs typeface="Calibri"/>
              </a:rPr>
              <a:t> </a:t>
            </a:r>
            <a:r>
              <a:rPr lang="en-US" b="1" err="1">
                <a:solidFill>
                  <a:schemeClr val="tx1"/>
                </a:solidFill>
                <a:latin typeface="Calibri"/>
                <a:cs typeface="Calibri"/>
              </a:rPr>
              <a:t>osobe</a:t>
            </a:r>
            <a:r>
              <a:rPr lang="en-US" b="1">
                <a:solidFill>
                  <a:schemeClr val="tx1"/>
                </a:solidFill>
                <a:latin typeface="Calibri"/>
                <a:cs typeface="Calibri"/>
              </a:rPr>
              <a:t> od 30 do 60 </a:t>
            </a:r>
            <a:r>
              <a:rPr lang="en-US" b="1" err="1">
                <a:solidFill>
                  <a:schemeClr val="tx1"/>
                </a:solidFill>
                <a:latin typeface="Calibri"/>
                <a:cs typeface="Calibri"/>
              </a:rPr>
              <a:t>godina</a:t>
            </a:r>
            <a:endParaRPr lang="en-US" b="1">
              <a:solidFill>
                <a:schemeClr val="tx1"/>
              </a:solidFill>
              <a:latin typeface="Calibri"/>
              <a:cs typeface="Calibri"/>
            </a:endParaRPr>
          </a:p>
          <a:p>
            <a:pPr marL="305435" indent="-305435"/>
            <a:r>
              <a:rPr lang="en-US" b="1">
                <a:solidFill>
                  <a:schemeClr val="tx1"/>
                </a:solidFill>
                <a:latin typeface="Calibri"/>
                <a:cs typeface="Calibri"/>
              </a:rPr>
              <a:t>CILJEVI ISTRAŽIVANJA:</a:t>
            </a:r>
          </a:p>
          <a:p>
            <a:pPr marL="342900" indent="-342900">
              <a:buAutoNum type="arabicPeriod"/>
            </a:pPr>
            <a:r>
              <a:rPr lang="en-US" b="1">
                <a:solidFill>
                  <a:schemeClr val="tx1"/>
                </a:solidFill>
                <a:latin typeface="Calibri"/>
                <a:cs typeface="Calibri"/>
              </a:rPr>
              <a:t>Koji </a:t>
            </a:r>
            <a:r>
              <a:rPr lang="en-US" b="1" err="1">
                <a:solidFill>
                  <a:schemeClr val="tx1"/>
                </a:solidFill>
                <a:latin typeface="Calibri"/>
                <a:cs typeface="Calibri"/>
              </a:rPr>
              <a:t>su</a:t>
            </a:r>
            <a:r>
              <a:rPr lang="en-US" b="1">
                <a:solidFill>
                  <a:schemeClr val="tx1"/>
                </a:solidFill>
                <a:latin typeface="Calibri"/>
                <a:cs typeface="Calibri"/>
              </a:rPr>
              <a:t> </a:t>
            </a:r>
            <a:r>
              <a:rPr lang="en-US" b="1" err="1">
                <a:solidFill>
                  <a:schemeClr val="tx1"/>
                </a:solidFill>
                <a:latin typeface="Calibri"/>
                <a:cs typeface="Calibri"/>
              </a:rPr>
              <a:t>dominantni</a:t>
            </a:r>
            <a:r>
              <a:rPr lang="en-US" b="1">
                <a:solidFill>
                  <a:schemeClr val="tx1"/>
                </a:solidFill>
                <a:latin typeface="Calibri"/>
                <a:cs typeface="Calibri"/>
              </a:rPr>
              <a:t> </a:t>
            </a:r>
            <a:r>
              <a:rPr lang="en-US" b="1" err="1">
                <a:solidFill>
                  <a:schemeClr val="tx1"/>
                </a:solidFill>
                <a:latin typeface="Calibri"/>
                <a:cs typeface="Calibri"/>
              </a:rPr>
              <a:t>izvori</a:t>
            </a:r>
            <a:r>
              <a:rPr lang="en-US" b="1">
                <a:solidFill>
                  <a:schemeClr val="tx1"/>
                </a:solidFill>
                <a:latin typeface="Calibri"/>
                <a:cs typeface="Calibri"/>
              </a:rPr>
              <a:t> </a:t>
            </a:r>
            <a:r>
              <a:rPr lang="en-US" b="1" err="1">
                <a:solidFill>
                  <a:schemeClr val="tx1"/>
                </a:solidFill>
                <a:latin typeface="Calibri"/>
                <a:cs typeface="Calibri"/>
              </a:rPr>
              <a:t>stresa</a:t>
            </a:r>
            <a:r>
              <a:rPr lang="en-US" b="1">
                <a:solidFill>
                  <a:schemeClr val="tx1"/>
                </a:solidFill>
                <a:latin typeface="Calibri"/>
                <a:cs typeface="Calibri"/>
              </a:rPr>
              <a:t> u </a:t>
            </a:r>
            <a:r>
              <a:rPr lang="en-US" b="1" err="1">
                <a:solidFill>
                  <a:schemeClr val="tx1"/>
                </a:solidFill>
                <a:latin typeface="Calibri"/>
                <a:cs typeface="Calibri"/>
              </a:rPr>
              <a:t>odrasloj</a:t>
            </a:r>
            <a:r>
              <a:rPr lang="en-US" b="1">
                <a:solidFill>
                  <a:schemeClr val="tx1"/>
                </a:solidFill>
                <a:latin typeface="Calibri"/>
                <a:cs typeface="Calibri"/>
              </a:rPr>
              <a:t> </a:t>
            </a:r>
            <a:r>
              <a:rPr lang="en-US" b="1" err="1">
                <a:solidFill>
                  <a:schemeClr val="tx1"/>
                </a:solidFill>
                <a:latin typeface="Calibri"/>
                <a:cs typeface="Calibri"/>
              </a:rPr>
              <a:t>dobi</a:t>
            </a:r>
            <a:r>
              <a:rPr lang="en-US" b="1">
                <a:solidFill>
                  <a:schemeClr val="tx1"/>
                </a:solidFill>
                <a:latin typeface="Calibri"/>
                <a:cs typeface="Calibri"/>
              </a:rPr>
              <a:t>?</a:t>
            </a:r>
          </a:p>
          <a:p>
            <a:pPr marL="342900" indent="-342900">
              <a:buAutoNum type="arabicPeriod"/>
            </a:pPr>
            <a:r>
              <a:rPr lang="en-US" b="1" err="1">
                <a:solidFill>
                  <a:schemeClr val="tx1"/>
                </a:solidFill>
                <a:latin typeface="Calibri"/>
                <a:cs typeface="Calibri"/>
              </a:rPr>
              <a:t>Koje</a:t>
            </a:r>
            <a:r>
              <a:rPr lang="en-US" b="1">
                <a:solidFill>
                  <a:schemeClr val="tx1"/>
                </a:solidFill>
                <a:latin typeface="Calibri"/>
                <a:cs typeface="Calibri"/>
              </a:rPr>
              <a:t> </a:t>
            </a:r>
            <a:r>
              <a:rPr lang="en-US" b="1" err="1">
                <a:solidFill>
                  <a:schemeClr val="tx1"/>
                </a:solidFill>
                <a:latin typeface="Calibri"/>
                <a:cs typeface="Calibri"/>
              </a:rPr>
              <a:t>strategije</a:t>
            </a:r>
            <a:r>
              <a:rPr lang="en-US" b="1">
                <a:solidFill>
                  <a:schemeClr val="tx1"/>
                </a:solidFill>
                <a:latin typeface="Calibri"/>
                <a:cs typeface="Calibri"/>
              </a:rPr>
              <a:t> </a:t>
            </a:r>
            <a:r>
              <a:rPr lang="en-US" b="1" err="1">
                <a:solidFill>
                  <a:schemeClr val="tx1"/>
                </a:solidFill>
                <a:latin typeface="Calibri"/>
                <a:cs typeface="Calibri"/>
              </a:rPr>
              <a:t>suočavanja</a:t>
            </a:r>
            <a:r>
              <a:rPr lang="en-US" b="1">
                <a:solidFill>
                  <a:schemeClr val="tx1"/>
                </a:solidFill>
                <a:latin typeface="Calibri"/>
                <a:cs typeface="Calibri"/>
              </a:rPr>
              <a:t> </a:t>
            </a:r>
            <a:r>
              <a:rPr lang="en-US" b="1" err="1">
                <a:solidFill>
                  <a:schemeClr val="tx1"/>
                </a:solidFill>
                <a:latin typeface="Calibri"/>
                <a:cs typeface="Calibri"/>
              </a:rPr>
              <a:t>sa</a:t>
            </a:r>
            <a:r>
              <a:rPr lang="en-US" b="1">
                <a:solidFill>
                  <a:schemeClr val="tx1"/>
                </a:solidFill>
                <a:latin typeface="Calibri"/>
                <a:cs typeface="Calibri"/>
              </a:rPr>
              <a:t> </a:t>
            </a:r>
            <a:r>
              <a:rPr lang="en-US" b="1" err="1">
                <a:solidFill>
                  <a:schemeClr val="tx1"/>
                </a:solidFill>
                <a:latin typeface="Calibri"/>
                <a:cs typeface="Calibri"/>
              </a:rPr>
              <a:t>stresom</a:t>
            </a:r>
            <a:r>
              <a:rPr lang="en-US" b="1">
                <a:solidFill>
                  <a:schemeClr val="tx1"/>
                </a:solidFill>
                <a:latin typeface="Calibri"/>
                <a:cs typeface="Calibri"/>
              </a:rPr>
              <a:t> </a:t>
            </a:r>
            <a:r>
              <a:rPr lang="en-US" b="1" err="1">
                <a:solidFill>
                  <a:schemeClr val="tx1"/>
                </a:solidFill>
                <a:latin typeface="Calibri"/>
                <a:cs typeface="Calibri"/>
              </a:rPr>
              <a:t>prevladavaju</a:t>
            </a:r>
            <a:r>
              <a:rPr lang="en-US" b="1">
                <a:solidFill>
                  <a:schemeClr val="tx1"/>
                </a:solidFill>
                <a:latin typeface="Calibri"/>
                <a:cs typeface="Calibri"/>
              </a:rPr>
              <a:t> u </a:t>
            </a:r>
            <a:r>
              <a:rPr lang="en-US" b="1" err="1">
                <a:solidFill>
                  <a:schemeClr val="tx1"/>
                </a:solidFill>
                <a:latin typeface="Calibri"/>
                <a:cs typeface="Calibri"/>
              </a:rPr>
              <a:t>odrasloj</a:t>
            </a:r>
            <a:r>
              <a:rPr lang="en-US" b="1">
                <a:solidFill>
                  <a:schemeClr val="tx1"/>
                </a:solidFill>
                <a:latin typeface="Calibri"/>
                <a:cs typeface="Calibri"/>
              </a:rPr>
              <a:t> </a:t>
            </a:r>
            <a:r>
              <a:rPr lang="en-US" b="1" err="1">
                <a:solidFill>
                  <a:schemeClr val="tx1"/>
                </a:solidFill>
                <a:latin typeface="Calibri"/>
                <a:cs typeface="Calibri"/>
              </a:rPr>
              <a:t>populaciji</a:t>
            </a:r>
            <a:r>
              <a:rPr lang="en-US" b="1">
                <a:solidFill>
                  <a:schemeClr val="tx1"/>
                </a:solidFill>
                <a:latin typeface="Calibri"/>
                <a:cs typeface="Calibri"/>
              </a:rPr>
              <a:t>?</a:t>
            </a:r>
          </a:p>
          <a:p>
            <a:pPr marL="342900" indent="-342900">
              <a:buAutoNum type="arabicPeriod"/>
            </a:pPr>
            <a:r>
              <a:rPr lang="en-US" b="1">
                <a:solidFill>
                  <a:schemeClr val="tx1"/>
                </a:solidFill>
                <a:latin typeface="Calibri"/>
                <a:cs typeface="Calibri"/>
              </a:rPr>
              <a:t>Kako </a:t>
            </a:r>
            <a:r>
              <a:rPr lang="en-US" b="1" err="1">
                <a:solidFill>
                  <a:schemeClr val="tx1"/>
                </a:solidFill>
                <a:latin typeface="Calibri"/>
                <a:cs typeface="Calibri"/>
              </a:rPr>
              <a:t>različite</a:t>
            </a:r>
            <a:r>
              <a:rPr lang="en-US" b="1">
                <a:solidFill>
                  <a:schemeClr val="tx1"/>
                </a:solidFill>
                <a:latin typeface="Calibri"/>
                <a:cs typeface="Calibri"/>
              </a:rPr>
              <a:t> </a:t>
            </a:r>
            <a:r>
              <a:rPr lang="en-US" b="1" err="1">
                <a:solidFill>
                  <a:schemeClr val="tx1"/>
                </a:solidFill>
                <a:latin typeface="Calibri"/>
                <a:cs typeface="Calibri"/>
              </a:rPr>
              <a:t>količine</a:t>
            </a:r>
            <a:r>
              <a:rPr lang="en-US" b="1">
                <a:solidFill>
                  <a:schemeClr val="tx1"/>
                </a:solidFill>
                <a:latin typeface="Calibri"/>
                <a:cs typeface="Calibri"/>
              </a:rPr>
              <a:t> </a:t>
            </a:r>
            <a:r>
              <a:rPr lang="en-US" b="1" err="1">
                <a:solidFill>
                  <a:schemeClr val="tx1"/>
                </a:solidFill>
                <a:latin typeface="Calibri"/>
                <a:cs typeface="Calibri"/>
              </a:rPr>
              <a:t>stresa</a:t>
            </a:r>
            <a:r>
              <a:rPr lang="en-US" b="1">
                <a:solidFill>
                  <a:schemeClr val="tx1"/>
                </a:solidFill>
                <a:latin typeface="Calibri"/>
                <a:cs typeface="Calibri"/>
              </a:rPr>
              <a:t> </a:t>
            </a:r>
            <a:r>
              <a:rPr lang="en-US" b="1" err="1">
                <a:solidFill>
                  <a:schemeClr val="tx1"/>
                </a:solidFill>
                <a:latin typeface="Calibri"/>
                <a:cs typeface="Calibri"/>
              </a:rPr>
              <a:t>utječu</a:t>
            </a:r>
            <a:r>
              <a:rPr lang="en-US" b="1">
                <a:solidFill>
                  <a:schemeClr val="tx1"/>
                </a:solidFill>
                <a:latin typeface="Calibri"/>
                <a:cs typeface="Calibri"/>
              </a:rPr>
              <a:t> </a:t>
            </a:r>
            <a:r>
              <a:rPr lang="en-US" b="1" err="1">
                <a:solidFill>
                  <a:schemeClr val="tx1"/>
                </a:solidFill>
                <a:latin typeface="Calibri"/>
                <a:cs typeface="Calibri"/>
              </a:rPr>
              <a:t>na</a:t>
            </a:r>
            <a:r>
              <a:rPr lang="en-US" b="1">
                <a:solidFill>
                  <a:schemeClr val="tx1"/>
                </a:solidFill>
                <a:latin typeface="Calibri"/>
                <a:cs typeface="Calibri"/>
              </a:rPr>
              <a:t> </a:t>
            </a:r>
            <a:r>
              <a:rPr lang="en-US" b="1" err="1">
                <a:solidFill>
                  <a:schemeClr val="tx1"/>
                </a:solidFill>
                <a:latin typeface="Calibri"/>
                <a:cs typeface="Calibri"/>
              </a:rPr>
              <a:t>fizičko</a:t>
            </a:r>
            <a:r>
              <a:rPr lang="en-US" b="1">
                <a:solidFill>
                  <a:schemeClr val="tx1"/>
                </a:solidFill>
                <a:latin typeface="Calibri"/>
                <a:cs typeface="Calibri"/>
              </a:rPr>
              <a:t> I </a:t>
            </a:r>
            <a:r>
              <a:rPr lang="en-US" b="1" err="1">
                <a:solidFill>
                  <a:schemeClr val="tx1"/>
                </a:solidFill>
                <a:latin typeface="Calibri"/>
                <a:cs typeface="Calibri"/>
              </a:rPr>
              <a:t>mentalno</a:t>
            </a:r>
            <a:r>
              <a:rPr lang="en-US" b="1">
                <a:solidFill>
                  <a:schemeClr val="tx1"/>
                </a:solidFill>
                <a:latin typeface="Calibri"/>
                <a:cs typeface="Calibri"/>
              </a:rPr>
              <a:t> </a:t>
            </a:r>
            <a:r>
              <a:rPr lang="en-US" b="1" err="1">
                <a:solidFill>
                  <a:schemeClr val="tx1"/>
                </a:solidFill>
                <a:latin typeface="Calibri"/>
                <a:cs typeface="Calibri"/>
              </a:rPr>
              <a:t>zdravlje</a:t>
            </a:r>
            <a:r>
              <a:rPr lang="en-US" b="1">
                <a:solidFill>
                  <a:schemeClr val="tx1"/>
                </a:solidFill>
                <a:latin typeface="Calibri"/>
                <a:cs typeface="Calibri"/>
              </a:rPr>
              <a:t>?</a:t>
            </a:r>
          </a:p>
        </p:txBody>
      </p:sp>
      <p:pic>
        <p:nvPicPr>
          <p:cNvPr id="4" name="Audiozapis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9062659"/>
      </p:ext>
    </p:extLst>
  </p:cSld>
  <p:clrMapOvr>
    <a:masterClrMapping/>
  </p:clrMapOvr>
  <mc:AlternateContent xmlns:mc="http://schemas.openxmlformats.org/markup-compatibility/2006" xmlns:p14="http://schemas.microsoft.com/office/powerpoint/2010/main">
    <mc:Choice Requires="p14">
      <p:transition spd="slow" p14:dur="2000" advTm="26787"/>
    </mc:Choice>
    <mc:Fallback xmlns="">
      <p:transition spd="slow" advTm="2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8905-0ABA-4C4F-A08B-DB078BBB6CAF}"/>
              </a:ext>
            </a:extLst>
          </p:cNvPr>
          <p:cNvSpPr>
            <a:spLocks noGrp="1"/>
          </p:cNvSpPr>
          <p:nvPr>
            <p:ph type="title"/>
          </p:nvPr>
        </p:nvSpPr>
        <p:spPr/>
        <p:txBody>
          <a:bodyPr>
            <a:normAutofit/>
          </a:bodyPr>
          <a:lstStyle/>
          <a:p>
            <a:r>
              <a:rPr lang="en-US" sz="3600" b="1">
                <a:solidFill>
                  <a:schemeClr val="tx1"/>
                </a:solidFill>
                <a:latin typeface="Calibri"/>
                <a:cs typeface="Calibri"/>
              </a:rPr>
              <a:t>A) posao I obitelj najveći su izvori stresa u odrasloj dobi</a:t>
            </a:r>
          </a:p>
        </p:txBody>
      </p:sp>
      <p:sp>
        <p:nvSpPr>
          <p:cNvPr id="3" name="Content Placeholder 2">
            <a:extLst>
              <a:ext uri="{FF2B5EF4-FFF2-40B4-BE49-F238E27FC236}">
                <a16:creationId xmlns:a16="http://schemas.microsoft.com/office/drawing/2014/main" id="{1E509208-8B72-4CD6-BE4D-5960F373040E}"/>
              </a:ext>
            </a:extLst>
          </p:cNvPr>
          <p:cNvSpPr>
            <a:spLocks noGrp="1"/>
          </p:cNvSpPr>
          <p:nvPr>
            <p:ph idx="1"/>
          </p:nvPr>
        </p:nvSpPr>
        <p:spPr>
          <a:xfrm>
            <a:off x="581192" y="2096449"/>
            <a:ext cx="4459162" cy="3950787"/>
          </a:xfrm>
        </p:spPr>
        <p:txBody>
          <a:bodyPr vert="horz" lIns="91440" tIns="45720" rIns="91440" bIns="45720" rtlCol="0" anchor="t">
            <a:noAutofit/>
          </a:bodyPr>
          <a:lstStyle/>
          <a:p>
            <a:pPr marL="305435" indent="-305435"/>
            <a:r>
              <a:rPr lang="en-US" sz="1800" b="1">
                <a:solidFill>
                  <a:schemeClr val="tx1"/>
                </a:solidFill>
                <a:latin typeface="Calibri"/>
                <a:cs typeface="Calibri"/>
              </a:rPr>
              <a:t>IZVJEŠTAJ:</a:t>
            </a:r>
          </a:p>
          <a:p>
            <a:pPr marL="342900" indent="-342900">
              <a:buAutoNum type="arabicPeriod"/>
            </a:pPr>
            <a:r>
              <a:rPr lang="en-US" sz="1800" b="1" err="1">
                <a:solidFill>
                  <a:schemeClr val="tx1"/>
                </a:solidFill>
                <a:latin typeface="Calibri"/>
                <a:cs typeface="Calibri"/>
              </a:rPr>
              <a:t>anketa</a:t>
            </a:r>
            <a:r>
              <a:rPr lang="en-US" sz="1800" b="1">
                <a:solidFill>
                  <a:schemeClr val="tx1"/>
                </a:solidFill>
                <a:latin typeface="Calibri"/>
                <a:cs typeface="Calibri"/>
              </a:rPr>
              <a:t> je </a:t>
            </a:r>
            <a:r>
              <a:rPr lang="en-US" sz="1800" b="1" err="1">
                <a:solidFill>
                  <a:schemeClr val="tx1"/>
                </a:solidFill>
                <a:latin typeface="Calibri"/>
                <a:cs typeface="Calibri"/>
              </a:rPr>
              <a:t>imala</a:t>
            </a:r>
            <a:r>
              <a:rPr lang="en-US" sz="1800" b="1">
                <a:solidFill>
                  <a:schemeClr val="tx1"/>
                </a:solidFill>
                <a:latin typeface="Calibri"/>
                <a:cs typeface="Calibri"/>
              </a:rPr>
              <a:t> 15 </a:t>
            </a:r>
            <a:r>
              <a:rPr lang="en-US" sz="1800" b="1" err="1">
                <a:solidFill>
                  <a:schemeClr val="tx1"/>
                </a:solidFill>
                <a:latin typeface="Calibri"/>
                <a:cs typeface="Calibri"/>
              </a:rPr>
              <a:t>pitanja</a:t>
            </a:r>
            <a:r>
              <a:rPr lang="en-US" sz="1800" b="1">
                <a:solidFill>
                  <a:schemeClr val="tx1"/>
                </a:solidFill>
                <a:latin typeface="Calibri"/>
                <a:cs typeface="Calibri"/>
              </a:rPr>
              <a:t> </a:t>
            </a:r>
            <a:r>
              <a:rPr lang="en-US" sz="1800" b="1" err="1">
                <a:solidFill>
                  <a:schemeClr val="tx1"/>
                </a:solidFill>
                <a:latin typeface="Calibri"/>
                <a:cs typeface="Calibri"/>
              </a:rPr>
              <a:t>koja</a:t>
            </a:r>
            <a:r>
              <a:rPr lang="en-US" sz="1800" b="1">
                <a:solidFill>
                  <a:schemeClr val="tx1"/>
                </a:solidFill>
                <a:latin typeface="Calibri"/>
                <a:cs typeface="Calibri"/>
              </a:rPr>
              <a:t> </a:t>
            </a:r>
            <a:r>
              <a:rPr lang="en-US" sz="1800" b="1" err="1">
                <a:solidFill>
                  <a:schemeClr val="tx1"/>
                </a:solidFill>
                <a:latin typeface="Calibri"/>
                <a:cs typeface="Calibri"/>
              </a:rPr>
              <a:t>su</a:t>
            </a:r>
            <a:r>
              <a:rPr lang="en-US" sz="1800" b="1">
                <a:solidFill>
                  <a:schemeClr val="tx1"/>
                </a:solidFill>
                <a:latin typeface="Calibri"/>
                <a:cs typeface="Calibri"/>
              </a:rPr>
              <a:t> </a:t>
            </a:r>
            <a:r>
              <a:rPr lang="en-US" sz="1800" b="1" err="1">
                <a:solidFill>
                  <a:schemeClr val="tx1"/>
                </a:solidFill>
                <a:latin typeface="Calibri"/>
                <a:cs typeface="Calibri"/>
              </a:rPr>
              <a:t>povezana</a:t>
            </a:r>
            <a:r>
              <a:rPr lang="en-US" sz="1800" b="1">
                <a:solidFill>
                  <a:schemeClr val="tx1"/>
                </a:solidFill>
                <a:latin typeface="Calibri"/>
                <a:cs typeface="Calibri"/>
              </a:rPr>
              <a:t> s </a:t>
            </a:r>
            <a:r>
              <a:rPr lang="en-US" sz="1800" b="1" err="1">
                <a:solidFill>
                  <a:schemeClr val="tx1"/>
                </a:solidFill>
                <a:latin typeface="Calibri"/>
                <a:cs typeface="Calibri"/>
              </a:rPr>
              <a:t>hipotezom</a:t>
            </a:r>
            <a:r>
              <a:rPr lang="en-US" sz="1800" b="1">
                <a:solidFill>
                  <a:schemeClr val="tx1"/>
                </a:solidFill>
                <a:latin typeface="Calibri"/>
                <a:cs typeface="Calibri"/>
              </a:rPr>
              <a:t> "</a:t>
            </a:r>
            <a:r>
              <a:rPr lang="en-US" sz="1800" b="1" err="1">
                <a:solidFill>
                  <a:schemeClr val="tx1"/>
                </a:solidFill>
                <a:latin typeface="Calibri"/>
                <a:cs typeface="Calibri"/>
              </a:rPr>
              <a:t>posao</a:t>
            </a:r>
            <a:r>
              <a:rPr lang="en-US" sz="1800" b="1">
                <a:solidFill>
                  <a:schemeClr val="tx1"/>
                </a:solidFill>
                <a:latin typeface="Calibri"/>
                <a:cs typeface="Calibri"/>
              </a:rPr>
              <a:t> I </a:t>
            </a:r>
            <a:r>
              <a:rPr lang="en-US" sz="1800" b="1" err="1">
                <a:solidFill>
                  <a:schemeClr val="tx1"/>
                </a:solidFill>
                <a:latin typeface="Calibri"/>
                <a:cs typeface="Calibri"/>
              </a:rPr>
              <a:t>obitelj</a:t>
            </a:r>
            <a:r>
              <a:rPr lang="en-US" sz="1800" b="1">
                <a:solidFill>
                  <a:schemeClr val="tx1"/>
                </a:solidFill>
                <a:latin typeface="Calibri"/>
                <a:cs typeface="Calibri"/>
              </a:rPr>
              <a:t> </a:t>
            </a:r>
            <a:r>
              <a:rPr lang="en-US" sz="1800" b="1" err="1">
                <a:solidFill>
                  <a:schemeClr val="tx1"/>
                </a:solidFill>
                <a:latin typeface="Calibri"/>
                <a:cs typeface="Calibri"/>
              </a:rPr>
              <a:t>najveći</a:t>
            </a:r>
            <a:r>
              <a:rPr lang="en-US" sz="1800" b="1">
                <a:solidFill>
                  <a:schemeClr val="tx1"/>
                </a:solidFill>
                <a:latin typeface="Calibri"/>
                <a:cs typeface="Calibri"/>
              </a:rPr>
              <a:t> </a:t>
            </a:r>
            <a:r>
              <a:rPr lang="en-US" sz="1800" b="1" err="1">
                <a:solidFill>
                  <a:schemeClr val="tx1"/>
                </a:solidFill>
                <a:latin typeface="Calibri"/>
                <a:cs typeface="Calibri"/>
              </a:rPr>
              <a:t>su</a:t>
            </a:r>
            <a:r>
              <a:rPr lang="en-US" sz="1800" b="1">
                <a:solidFill>
                  <a:schemeClr val="tx1"/>
                </a:solidFill>
                <a:latin typeface="Calibri"/>
                <a:cs typeface="Calibri"/>
              </a:rPr>
              <a:t> </a:t>
            </a:r>
            <a:r>
              <a:rPr lang="en-US" sz="1800" b="1" err="1">
                <a:solidFill>
                  <a:schemeClr val="tx1"/>
                </a:solidFill>
                <a:latin typeface="Calibri"/>
                <a:cs typeface="Calibri"/>
              </a:rPr>
              <a:t>izvori</a:t>
            </a:r>
            <a:r>
              <a:rPr lang="en-US" sz="1800" b="1">
                <a:solidFill>
                  <a:schemeClr val="tx1"/>
                </a:solidFill>
                <a:latin typeface="Calibri"/>
                <a:cs typeface="Calibri"/>
              </a:rPr>
              <a:t> </a:t>
            </a:r>
            <a:r>
              <a:rPr lang="en-US" sz="1800" b="1" err="1">
                <a:solidFill>
                  <a:schemeClr val="tx1"/>
                </a:solidFill>
                <a:latin typeface="Calibri"/>
                <a:cs typeface="Calibri"/>
              </a:rPr>
              <a:t>stresa</a:t>
            </a:r>
            <a:r>
              <a:rPr lang="en-US" sz="1800" b="1">
                <a:solidFill>
                  <a:schemeClr val="tx1"/>
                </a:solidFill>
                <a:latin typeface="Calibri"/>
                <a:cs typeface="Calibri"/>
              </a:rPr>
              <a:t>''. </a:t>
            </a:r>
          </a:p>
          <a:p>
            <a:pPr marL="342900" indent="-342900">
              <a:buAutoNum type="arabicPeriod"/>
            </a:pPr>
            <a:r>
              <a:rPr lang="en-US" sz="1800" b="1">
                <a:solidFill>
                  <a:schemeClr val="tx1"/>
                </a:solidFill>
                <a:latin typeface="Calibri"/>
                <a:cs typeface="Calibri"/>
              </a:rPr>
              <a:t>U </a:t>
            </a:r>
            <a:r>
              <a:rPr lang="en-US" sz="1800" b="1" err="1">
                <a:solidFill>
                  <a:schemeClr val="tx1"/>
                </a:solidFill>
                <a:latin typeface="Calibri"/>
                <a:cs typeface="Calibri"/>
              </a:rPr>
              <a:t>ovoj</a:t>
            </a:r>
            <a:r>
              <a:rPr lang="en-US" sz="1800" b="1">
                <a:solidFill>
                  <a:schemeClr val="tx1"/>
                </a:solidFill>
                <a:latin typeface="Calibri"/>
                <a:cs typeface="Calibri"/>
              </a:rPr>
              <a:t> </a:t>
            </a:r>
            <a:r>
              <a:rPr lang="en-US" sz="1800" b="1" err="1">
                <a:solidFill>
                  <a:schemeClr val="tx1"/>
                </a:solidFill>
                <a:latin typeface="Calibri"/>
                <a:cs typeface="Calibri"/>
              </a:rPr>
              <a:t>anketi</a:t>
            </a:r>
            <a:r>
              <a:rPr lang="en-US" sz="1800" b="1">
                <a:solidFill>
                  <a:schemeClr val="tx1"/>
                </a:solidFill>
                <a:latin typeface="Calibri"/>
                <a:cs typeface="Calibri"/>
              </a:rPr>
              <a:t> </a:t>
            </a:r>
            <a:r>
              <a:rPr lang="en-US" sz="1800" b="1" err="1">
                <a:solidFill>
                  <a:schemeClr val="tx1"/>
                </a:solidFill>
                <a:latin typeface="Calibri"/>
                <a:cs typeface="Calibri"/>
              </a:rPr>
              <a:t>sudjelovalo</a:t>
            </a:r>
            <a:r>
              <a:rPr lang="en-US" sz="1800" b="1">
                <a:solidFill>
                  <a:schemeClr val="tx1"/>
                </a:solidFill>
                <a:latin typeface="Calibri"/>
                <a:cs typeface="Calibri"/>
              </a:rPr>
              <a:t> je 19 </a:t>
            </a:r>
            <a:r>
              <a:rPr lang="en-US" sz="1800" b="1" err="1">
                <a:solidFill>
                  <a:schemeClr val="tx1"/>
                </a:solidFill>
                <a:latin typeface="Calibri"/>
                <a:cs typeface="Calibri"/>
              </a:rPr>
              <a:t>ispitanika</a:t>
            </a:r>
            <a:r>
              <a:rPr lang="en-US" sz="1800" b="1">
                <a:solidFill>
                  <a:schemeClr val="tx1"/>
                </a:solidFill>
                <a:latin typeface="Calibri"/>
                <a:cs typeface="Calibri"/>
              </a:rPr>
              <a:t> </a:t>
            </a:r>
          </a:p>
          <a:p>
            <a:pPr marL="342900" indent="-342900">
              <a:buAutoNum type="arabicPeriod"/>
            </a:pPr>
            <a:endParaRPr lang="en-US" sz="1800" b="1">
              <a:solidFill>
                <a:schemeClr val="tx1"/>
              </a:solidFill>
              <a:latin typeface="Calibri"/>
              <a:cs typeface="Calibri"/>
            </a:endParaRPr>
          </a:p>
          <a:p>
            <a:pPr marL="305435" indent="-305435"/>
            <a:r>
              <a:rPr lang="en-US" sz="1800" b="1">
                <a:solidFill>
                  <a:schemeClr val="tx1"/>
                </a:solidFill>
                <a:latin typeface="Calibri"/>
                <a:cs typeface="Calibri"/>
              </a:rPr>
              <a:t>NA PITANJE JESU LI ZAPOSLENI, ISPITANICI, NJIH 17 ODNOSNO 89% ODGOVORILO JE DA SU ZAPOSLENI</a:t>
            </a:r>
          </a:p>
          <a:p>
            <a:pPr marL="305435" indent="-305435"/>
            <a:endParaRPr lang="en-US" sz="1800" b="1">
              <a:solidFill>
                <a:schemeClr val="tx1"/>
              </a:solidFill>
              <a:latin typeface="Calibri"/>
              <a:cs typeface="Calibri"/>
            </a:endParaRPr>
          </a:p>
        </p:txBody>
      </p:sp>
      <p:pic>
        <p:nvPicPr>
          <p:cNvPr id="4" name="Picture 4" descr="Chart, pie chart&#10;&#10;Description automatically generated">
            <a:extLst>
              <a:ext uri="{FF2B5EF4-FFF2-40B4-BE49-F238E27FC236}">
                <a16:creationId xmlns:a16="http://schemas.microsoft.com/office/drawing/2014/main" id="{9208AEE0-5035-44ED-89D5-5FE1F11EB21A}"/>
              </a:ext>
            </a:extLst>
          </p:cNvPr>
          <p:cNvPicPr>
            <a:picLocks noChangeAspect="1"/>
          </p:cNvPicPr>
          <p:nvPr/>
        </p:nvPicPr>
        <p:blipFill>
          <a:blip r:embed="rId4"/>
          <a:stretch>
            <a:fillRect/>
          </a:stretch>
        </p:blipFill>
        <p:spPr>
          <a:xfrm>
            <a:off x="5126966" y="1800546"/>
            <a:ext cx="6840746" cy="4536495"/>
          </a:xfrm>
          <a:prstGeom prst="rect">
            <a:avLst/>
          </a:prstGeom>
        </p:spPr>
      </p:pic>
      <p:pic>
        <p:nvPicPr>
          <p:cNvPr id="5" name="Audiozapis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9462221"/>
      </p:ext>
    </p:extLst>
  </p:cSld>
  <p:clrMapOvr>
    <a:masterClrMapping/>
  </p:clrMapOvr>
  <mc:AlternateContent xmlns:mc="http://schemas.openxmlformats.org/markup-compatibility/2006" xmlns:p14="http://schemas.microsoft.com/office/powerpoint/2010/main">
    <mc:Choice Requires="p14">
      <p:transition spd="slow" p14:dur="2000" advTm="21607"/>
    </mc:Choice>
    <mc:Fallback xmlns="">
      <p:transition spd="slow" advTm="21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pie chart&#10;&#10;Description automatically generated">
            <a:extLst>
              <a:ext uri="{FF2B5EF4-FFF2-40B4-BE49-F238E27FC236}">
                <a16:creationId xmlns:a16="http://schemas.microsoft.com/office/drawing/2014/main" id="{D2C9394A-9A9F-4F71-90B0-DB13F03873C3}"/>
              </a:ext>
            </a:extLst>
          </p:cNvPr>
          <p:cNvPicPr>
            <a:picLocks noGrp="1" noChangeAspect="1"/>
          </p:cNvPicPr>
          <p:nvPr>
            <p:ph idx="1"/>
          </p:nvPr>
        </p:nvPicPr>
        <p:blipFill>
          <a:blip r:embed="rId4"/>
          <a:stretch>
            <a:fillRect/>
          </a:stretch>
        </p:blipFill>
        <p:spPr>
          <a:xfrm>
            <a:off x="4681865" y="1286646"/>
            <a:ext cx="7074738" cy="4760882"/>
          </a:xfrm>
        </p:spPr>
      </p:pic>
      <p:sp>
        <p:nvSpPr>
          <p:cNvPr id="4" name="Text Placeholder 3">
            <a:extLst>
              <a:ext uri="{FF2B5EF4-FFF2-40B4-BE49-F238E27FC236}">
                <a16:creationId xmlns:a16="http://schemas.microsoft.com/office/drawing/2014/main" id="{641BA84E-2ECC-4669-83FD-B913D461D9EC}"/>
              </a:ext>
            </a:extLst>
          </p:cNvPr>
          <p:cNvSpPr>
            <a:spLocks noGrp="1"/>
          </p:cNvSpPr>
          <p:nvPr>
            <p:ph type="body" sz="half" idx="2"/>
          </p:nvPr>
        </p:nvSpPr>
        <p:spPr>
          <a:xfrm>
            <a:off x="753480" y="1427674"/>
            <a:ext cx="3031852" cy="4122825"/>
          </a:xfrm>
        </p:spPr>
        <p:txBody>
          <a:bodyPr vert="horz" lIns="91440" tIns="45720" rIns="91440" bIns="45720" rtlCol="0" anchor="t">
            <a:noAutofit/>
          </a:bodyPr>
          <a:lstStyle/>
          <a:p>
            <a:pPr marL="285750" indent="-285750">
              <a:buFont typeface="Arial" panose="05020102010507070707" pitchFamily="18" charset="2"/>
              <a:buChar char="•"/>
            </a:pPr>
            <a:r>
              <a:rPr lang="en-US" sz="2000" b="1">
                <a:solidFill>
                  <a:schemeClr val="bg1"/>
                </a:solidFill>
                <a:latin typeface="Calibri"/>
                <a:cs typeface="Calibri"/>
              </a:rPr>
              <a:t>ČAK 52% ISPITANIKA ODGOVORILO JE DA IM POSAO NE PREDSTVALJA ILI SLABO PREDSTAVLOJA PROBLEM </a:t>
            </a:r>
          </a:p>
          <a:p>
            <a:pPr marL="285750" indent="-285750">
              <a:buFont typeface="Arial" panose="05020102010507070707" pitchFamily="18" charset="2"/>
              <a:buChar char="•"/>
            </a:pPr>
            <a:r>
              <a:rPr lang="en-US" sz="2000" b="1">
                <a:solidFill>
                  <a:schemeClr val="bg1"/>
                </a:solidFill>
                <a:latin typeface="Calibri"/>
                <a:cs typeface="Calibri"/>
              </a:rPr>
              <a:t>OSTALIH 43% IZJASNILO SE DA IM POSAO PREDSTAVLJA MALI PROBLEM</a:t>
            </a:r>
          </a:p>
          <a:p>
            <a:pPr marL="285750" indent="-285750">
              <a:buFont typeface="Arial" panose="05020102010507070707" pitchFamily="18" charset="2"/>
              <a:buChar char="•"/>
            </a:pPr>
            <a:r>
              <a:rPr lang="en-US" sz="2000" b="1">
                <a:solidFill>
                  <a:schemeClr val="bg1"/>
                </a:solidFill>
                <a:latin typeface="Calibri"/>
                <a:cs typeface="Calibri"/>
              </a:rPr>
              <a:t>SAMO 5% REKLO JE DA IM JE POSAO PROBLEM</a:t>
            </a:r>
          </a:p>
          <a:p>
            <a:endParaRPr lang="en-US" sz="2000" b="1">
              <a:solidFill>
                <a:schemeClr val="bg1"/>
              </a:solidFill>
              <a:latin typeface="Calibri"/>
              <a:cs typeface="Calibri"/>
            </a:endParaRPr>
          </a:p>
          <a:p>
            <a:pPr marL="285750" indent="-285750">
              <a:buFont typeface="Arial" panose="05020102010507070707" pitchFamily="18" charset="2"/>
              <a:buChar char="•"/>
            </a:pPr>
            <a:endParaRPr lang="en-US">
              <a:solidFill>
                <a:schemeClr val="bg1"/>
              </a:solidFill>
            </a:endParaRPr>
          </a:p>
        </p:txBody>
      </p:sp>
      <p:pic>
        <p:nvPicPr>
          <p:cNvPr id="2" name="Audiozapis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99044230"/>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pie chart&#10;&#10;Description automatically generated">
            <a:extLst>
              <a:ext uri="{FF2B5EF4-FFF2-40B4-BE49-F238E27FC236}">
                <a16:creationId xmlns:a16="http://schemas.microsoft.com/office/drawing/2014/main" id="{AEA15022-52D0-4D90-9F2B-9FE675F764F8}"/>
              </a:ext>
            </a:extLst>
          </p:cNvPr>
          <p:cNvPicPr>
            <a:picLocks noGrp="1" noChangeAspect="1"/>
          </p:cNvPicPr>
          <p:nvPr>
            <p:ph idx="1"/>
          </p:nvPr>
        </p:nvPicPr>
        <p:blipFill>
          <a:blip r:embed="rId4"/>
          <a:stretch>
            <a:fillRect/>
          </a:stretch>
        </p:blipFill>
        <p:spPr>
          <a:xfrm>
            <a:off x="4590120" y="1418828"/>
            <a:ext cx="7028191" cy="4352744"/>
          </a:xfrm>
        </p:spPr>
      </p:pic>
      <p:sp>
        <p:nvSpPr>
          <p:cNvPr id="4" name="Text Placeholder 3">
            <a:extLst>
              <a:ext uri="{FF2B5EF4-FFF2-40B4-BE49-F238E27FC236}">
                <a16:creationId xmlns:a16="http://schemas.microsoft.com/office/drawing/2014/main" id="{90AC838E-FA27-4C44-B856-D3B21FE54CD7}"/>
              </a:ext>
            </a:extLst>
          </p:cNvPr>
          <p:cNvSpPr>
            <a:spLocks noGrp="1"/>
          </p:cNvSpPr>
          <p:nvPr>
            <p:ph type="body" sz="half" idx="2"/>
          </p:nvPr>
        </p:nvSpPr>
        <p:spPr>
          <a:xfrm>
            <a:off x="825366" y="1413296"/>
            <a:ext cx="2974343" cy="4424750"/>
          </a:xfrm>
        </p:spPr>
        <p:txBody>
          <a:bodyPr>
            <a:noAutofit/>
          </a:bodyPr>
          <a:lstStyle/>
          <a:p>
            <a:pPr marL="285750" indent="-285750">
              <a:buFont typeface="Arial" panose="05020102010507070707" pitchFamily="18" charset="2"/>
              <a:buChar char="•"/>
            </a:pPr>
            <a:r>
              <a:rPr lang="en-US" sz="2000" b="1">
                <a:latin typeface="Calibri"/>
                <a:cs typeface="Calibri"/>
              </a:rPr>
              <a:t>ODNOSI NA POSLU UTJEČU NA KOLIČINU DOŽIVLJENOG STRESA JER JE SAMO DVOJE ISPITANIKA ODGOVORILO DA IM ODNOSI NA POSLU NE STVARAJU STRES</a:t>
            </a:r>
            <a:endParaRPr lang="en-US"/>
          </a:p>
        </p:txBody>
      </p:sp>
      <p:pic>
        <p:nvPicPr>
          <p:cNvPr id="6" name="Audio 5">
            <a:hlinkClick r:id="" action="ppaction://media"/>
            <a:extLst>
              <a:ext uri="{FF2B5EF4-FFF2-40B4-BE49-F238E27FC236}">
                <a16:creationId xmlns:a16="http://schemas.microsoft.com/office/drawing/2014/main" id="{7EDB903A-E3DA-4E88-AA1C-F2D945024B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0278372"/>
      </p:ext>
    </p:extLst>
  </p:cSld>
  <p:clrMapOvr>
    <a:masterClrMapping/>
  </p:clrMapOvr>
  <mc:AlternateContent xmlns:mc="http://schemas.openxmlformats.org/markup-compatibility/2006" xmlns:p14="http://schemas.microsoft.com/office/powerpoint/2010/main">
    <mc:Choice Requires="p14">
      <p:transition spd="slow" p14:dur="2000" advTm="10934"/>
    </mc:Choice>
    <mc:Fallback xmlns="">
      <p:transition spd="slow" advTm="1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F88A6-0AF4-4516-A5F5-03542A8D0F87}"/>
              </a:ext>
            </a:extLst>
          </p:cNvPr>
          <p:cNvSpPr>
            <a:spLocks noGrp="1"/>
          </p:cNvSpPr>
          <p:nvPr>
            <p:ph type="title"/>
          </p:nvPr>
        </p:nvSpPr>
        <p:spPr>
          <a:xfrm>
            <a:off x="581192" y="702156"/>
            <a:ext cx="10679642" cy="1188720"/>
          </a:xfrm>
        </p:spPr>
        <p:txBody>
          <a:bodyPr>
            <a:normAutofit/>
          </a:bodyPr>
          <a:lstStyle/>
          <a:p>
            <a:r>
              <a:rPr lang="en-US" sz="3600" b="1">
                <a:solidFill>
                  <a:schemeClr val="accent1"/>
                </a:solidFill>
              </a:rPr>
              <a:t>ZAKLJUČAK</a:t>
            </a:r>
            <a:endParaRPr lang="en-US" sz="3600">
              <a:solidFill>
                <a:schemeClr val="accent1"/>
              </a:solidFill>
            </a:endParaRPr>
          </a:p>
        </p:txBody>
      </p:sp>
      <p:sp>
        <p:nvSpPr>
          <p:cNvPr id="7" name="Rectangle 9">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DFCCEA9-9576-421F-8974-561FCE2AE878}"/>
              </a:ext>
            </a:extLst>
          </p:cNvPr>
          <p:cNvSpPr>
            <a:spLocks noGrp="1"/>
          </p:cNvSpPr>
          <p:nvPr>
            <p:ph idx="1"/>
          </p:nvPr>
        </p:nvSpPr>
        <p:spPr>
          <a:xfrm>
            <a:off x="581193" y="2340864"/>
            <a:ext cx="10679642" cy="3634486"/>
          </a:xfrm>
        </p:spPr>
        <p:txBody>
          <a:bodyPr>
            <a:normAutofit/>
          </a:bodyPr>
          <a:lstStyle/>
          <a:p>
            <a:pPr marL="305435" indent="-305435"/>
            <a:r>
              <a:rPr lang="en-US" sz="2000" b="1" err="1">
                <a:solidFill>
                  <a:schemeClr val="tx1"/>
                </a:solidFill>
                <a:latin typeface="Calibri"/>
                <a:ea typeface="+mn-lt"/>
                <a:cs typeface="+mn-lt"/>
              </a:rPr>
              <a:t>odrasla</a:t>
            </a:r>
            <a:r>
              <a:rPr lang="en-US" sz="2000" b="1">
                <a:solidFill>
                  <a:schemeClr val="tx1"/>
                </a:solidFill>
                <a:latin typeface="Calibri"/>
                <a:ea typeface="+mn-lt"/>
                <a:cs typeface="+mn-lt"/>
              </a:rPr>
              <a:t> dob je dob </a:t>
            </a:r>
            <a:r>
              <a:rPr lang="en-US" sz="2000" b="1" err="1">
                <a:solidFill>
                  <a:schemeClr val="tx1"/>
                </a:solidFill>
                <a:latin typeface="Calibri"/>
                <a:ea typeface="+mn-lt"/>
                <a:cs typeface="+mn-lt"/>
              </a:rPr>
              <a:t>gdje</a:t>
            </a:r>
            <a:r>
              <a:rPr lang="en-US" sz="2000" b="1">
                <a:solidFill>
                  <a:schemeClr val="tx1"/>
                </a:solidFill>
                <a:latin typeface="Calibri"/>
                <a:ea typeface="+mn-lt"/>
                <a:cs typeface="+mn-lt"/>
              </a:rPr>
              <a:t> je </a:t>
            </a:r>
            <a:r>
              <a:rPr lang="en-US" sz="2000" b="1" err="1">
                <a:solidFill>
                  <a:schemeClr val="tx1"/>
                </a:solidFill>
                <a:latin typeface="Calibri"/>
                <a:ea typeface="+mn-lt"/>
                <a:cs typeface="+mn-lt"/>
              </a:rPr>
              <a:t>stres</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jednostavno</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normalna</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i</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svakodnevna</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pojava</a:t>
            </a:r>
            <a:endParaRPr lang="en-US" sz="2000" b="1">
              <a:solidFill>
                <a:schemeClr val="tx1"/>
              </a:solidFill>
              <a:latin typeface="Calibri"/>
              <a:ea typeface="+mn-lt"/>
              <a:cs typeface="+mn-lt"/>
            </a:endParaRPr>
          </a:p>
          <a:p>
            <a:pPr marL="305435" indent="-305435"/>
            <a:r>
              <a:rPr lang="en-US" sz="2000" b="1" err="1">
                <a:solidFill>
                  <a:schemeClr val="tx1"/>
                </a:solidFill>
                <a:latin typeface="Calibri"/>
                <a:ea typeface="+mn-lt"/>
                <a:cs typeface="+mn-lt"/>
              </a:rPr>
              <a:t>većini</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ispitanika</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stres</a:t>
            </a:r>
            <a:r>
              <a:rPr lang="en-US" sz="2000" b="1">
                <a:solidFill>
                  <a:schemeClr val="tx1"/>
                </a:solidFill>
                <a:latin typeface="Calibri"/>
                <a:ea typeface="+mn-lt"/>
                <a:cs typeface="+mn-lt"/>
              </a:rPr>
              <a:t> ne </a:t>
            </a:r>
            <a:r>
              <a:rPr lang="en-US" sz="2000" b="1" err="1">
                <a:solidFill>
                  <a:schemeClr val="tx1"/>
                </a:solidFill>
                <a:latin typeface="Calibri"/>
                <a:ea typeface="+mn-lt"/>
                <a:cs typeface="+mn-lt"/>
              </a:rPr>
              <a:t>predstavlja</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posao</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kojim</a:t>
            </a:r>
            <a:r>
              <a:rPr lang="en-US" sz="2000" b="1">
                <a:solidFill>
                  <a:schemeClr val="tx1"/>
                </a:solidFill>
                <a:latin typeface="Calibri"/>
                <a:ea typeface="+mn-lt"/>
                <a:cs typeface="+mn-lt"/>
              </a:rPr>
              <a:t> se </a:t>
            </a:r>
            <a:r>
              <a:rPr lang="en-US" sz="2000" b="1" err="1">
                <a:solidFill>
                  <a:schemeClr val="tx1"/>
                </a:solidFill>
                <a:latin typeface="Calibri"/>
                <a:ea typeface="+mn-lt"/>
                <a:cs typeface="+mn-lt"/>
              </a:rPr>
              <a:t>bave</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već</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okruženje</a:t>
            </a:r>
            <a:r>
              <a:rPr lang="en-US" sz="2000" b="1">
                <a:solidFill>
                  <a:schemeClr val="tx1"/>
                </a:solidFill>
                <a:latin typeface="Calibri"/>
                <a:ea typeface="+mn-lt"/>
                <a:cs typeface="+mn-lt"/>
              </a:rPr>
              <a:t> u </a:t>
            </a:r>
            <a:r>
              <a:rPr lang="en-US" sz="2000" b="1" err="1">
                <a:solidFill>
                  <a:schemeClr val="tx1"/>
                </a:solidFill>
                <a:latin typeface="Calibri"/>
                <a:ea typeface="+mn-lt"/>
                <a:cs typeface="+mn-lt"/>
              </a:rPr>
              <a:t>kojim</a:t>
            </a:r>
            <a:r>
              <a:rPr lang="en-US" sz="2000" b="1">
                <a:solidFill>
                  <a:schemeClr val="tx1"/>
                </a:solidFill>
                <a:latin typeface="Calibri"/>
                <a:ea typeface="+mn-lt"/>
                <a:cs typeface="+mn-lt"/>
              </a:rPr>
              <a:t> se </a:t>
            </a:r>
            <a:r>
              <a:rPr lang="en-US" sz="2000" b="1" err="1">
                <a:solidFill>
                  <a:schemeClr val="tx1"/>
                </a:solidFill>
                <a:latin typeface="Calibri"/>
                <a:ea typeface="+mn-lt"/>
                <a:cs typeface="+mn-lt"/>
              </a:rPr>
              <a:t>nalaze</a:t>
            </a:r>
            <a:endParaRPr lang="en-US" sz="2000" b="1">
              <a:solidFill>
                <a:schemeClr val="tx1"/>
              </a:solidFill>
              <a:latin typeface="Calibri"/>
              <a:ea typeface="+mn-lt"/>
              <a:cs typeface="+mn-lt"/>
            </a:endParaRPr>
          </a:p>
          <a:p>
            <a:pPr marL="305435" indent="-305435"/>
            <a:r>
              <a:rPr lang="en-US" sz="2000" b="1" err="1">
                <a:solidFill>
                  <a:schemeClr val="tx1"/>
                </a:solidFill>
                <a:latin typeface="Calibri"/>
                <a:ea typeface="+mn-lt"/>
                <a:cs typeface="+mn-lt"/>
              </a:rPr>
              <a:t>stres</a:t>
            </a:r>
            <a:r>
              <a:rPr lang="en-US" sz="2000" b="1">
                <a:solidFill>
                  <a:schemeClr val="tx1"/>
                </a:solidFill>
                <a:latin typeface="Calibri"/>
                <a:ea typeface="+mn-lt"/>
                <a:cs typeface="+mn-lt"/>
              </a:rPr>
              <a:t> se </a:t>
            </a:r>
            <a:r>
              <a:rPr lang="en-US" sz="2000" b="1" err="1">
                <a:solidFill>
                  <a:schemeClr val="tx1"/>
                </a:solidFill>
                <a:latin typeface="Calibri"/>
                <a:ea typeface="+mn-lt"/>
                <a:cs typeface="+mn-lt"/>
              </a:rPr>
              <a:t>pojavljuje</a:t>
            </a:r>
            <a:r>
              <a:rPr lang="en-US" sz="2000" b="1">
                <a:solidFill>
                  <a:schemeClr val="tx1"/>
                </a:solidFill>
                <a:latin typeface="Calibri"/>
                <a:ea typeface="+mn-lt"/>
                <a:cs typeface="+mn-lt"/>
              </a:rPr>
              <a:t> u </a:t>
            </a:r>
            <a:r>
              <a:rPr lang="en-US" sz="2000" b="1" err="1">
                <a:solidFill>
                  <a:schemeClr val="tx1"/>
                </a:solidFill>
                <a:latin typeface="Calibri"/>
                <a:ea typeface="+mn-lt"/>
                <a:cs typeface="+mn-lt"/>
              </a:rPr>
              <a:t>svim</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situacijama</a:t>
            </a:r>
            <a:r>
              <a:rPr lang="en-US" sz="2000" b="1">
                <a:solidFill>
                  <a:schemeClr val="tx1"/>
                </a:solidFill>
                <a:latin typeface="Calibri"/>
                <a:ea typeface="+mn-lt"/>
                <a:cs typeface="+mn-lt"/>
              </a:rPr>
              <a:t> bez </a:t>
            </a:r>
            <a:r>
              <a:rPr lang="en-US" sz="2000" b="1" err="1">
                <a:solidFill>
                  <a:schemeClr val="tx1"/>
                </a:solidFill>
                <a:latin typeface="Calibri"/>
                <a:ea typeface="+mn-lt"/>
                <a:cs typeface="+mn-lt"/>
              </a:rPr>
              <a:t>obzira</a:t>
            </a:r>
            <a:r>
              <a:rPr lang="en-US" sz="2000" b="1">
                <a:solidFill>
                  <a:schemeClr val="tx1"/>
                </a:solidFill>
                <a:latin typeface="Calibri"/>
                <a:ea typeface="+mn-lt"/>
                <a:cs typeface="+mn-lt"/>
              </a:rPr>
              <a:t> o </a:t>
            </a:r>
            <a:r>
              <a:rPr lang="en-US" sz="2000" b="1" err="1">
                <a:solidFill>
                  <a:schemeClr val="tx1"/>
                </a:solidFill>
                <a:latin typeface="Calibri"/>
                <a:ea typeface="+mn-lt"/>
                <a:cs typeface="+mn-lt"/>
              </a:rPr>
              <a:t>našem</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stanju</a:t>
            </a:r>
            <a:r>
              <a:rPr lang="en-US" sz="2000" b="1">
                <a:solidFill>
                  <a:schemeClr val="tx1"/>
                </a:solidFill>
                <a:latin typeface="Calibri"/>
                <a:ea typeface="+mn-lt"/>
                <a:cs typeface="+mn-lt"/>
              </a:rPr>
              <a:t> u </a:t>
            </a:r>
            <a:r>
              <a:rPr lang="en-US" sz="2000" b="1" err="1">
                <a:solidFill>
                  <a:schemeClr val="tx1"/>
                </a:solidFill>
                <a:latin typeface="Calibri"/>
                <a:ea typeface="+mn-lt"/>
                <a:cs typeface="+mn-lt"/>
              </a:rPr>
              <a:t>kojem</a:t>
            </a:r>
            <a:r>
              <a:rPr lang="en-US" sz="2000" b="1">
                <a:solidFill>
                  <a:schemeClr val="tx1"/>
                </a:solidFill>
                <a:latin typeface="Calibri"/>
                <a:ea typeface="+mn-lt"/>
                <a:cs typeface="+mn-lt"/>
              </a:rPr>
              <a:t> se </a:t>
            </a:r>
            <a:r>
              <a:rPr lang="en-US" sz="2000" b="1" err="1">
                <a:solidFill>
                  <a:schemeClr val="tx1"/>
                </a:solidFill>
                <a:latin typeface="Calibri"/>
                <a:ea typeface="+mn-lt"/>
                <a:cs typeface="+mn-lt"/>
              </a:rPr>
              <a:t>nalazimo</a:t>
            </a:r>
            <a:endParaRPr lang="en-US" sz="2000" b="1">
              <a:solidFill>
                <a:schemeClr val="tx1"/>
              </a:solidFill>
              <a:latin typeface="Calibri"/>
              <a:ea typeface="+mn-lt"/>
              <a:cs typeface="+mn-lt"/>
            </a:endParaRPr>
          </a:p>
          <a:p>
            <a:pPr marL="305435" indent="-305435"/>
            <a:r>
              <a:rPr lang="en-US" sz="2000" b="1" err="1">
                <a:solidFill>
                  <a:schemeClr val="tx1"/>
                </a:solidFill>
                <a:latin typeface="Calibri"/>
                <a:ea typeface="+mn-lt"/>
                <a:cs typeface="+mn-lt"/>
              </a:rPr>
              <a:t>svi</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ispitanici</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izloženi</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su</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stresu</a:t>
            </a:r>
            <a:r>
              <a:rPr lang="en-US" sz="2000" b="1">
                <a:solidFill>
                  <a:schemeClr val="tx1"/>
                </a:solidFill>
                <a:latin typeface="Calibri"/>
                <a:ea typeface="+mn-lt"/>
                <a:cs typeface="+mn-lt"/>
              </a:rPr>
              <a:t> u </a:t>
            </a:r>
            <a:r>
              <a:rPr lang="en-US" sz="2000" b="1" err="1">
                <a:solidFill>
                  <a:schemeClr val="tx1"/>
                </a:solidFill>
                <a:latin typeface="Calibri"/>
                <a:ea typeface="+mn-lt"/>
                <a:cs typeface="+mn-lt"/>
              </a:rPr>
              <a:t>različitim</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poljima</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prometu</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poslu</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i</a:t>
            </a:r>
            <a:r>
              <a:rPr lang="en-US" sz="2000" b="1">
                <a:solidFill>
                  <a:schemeClr val="tx1"/>
                </a:solidFill>
                <a:latin typeface="Calibri"/>
                <a:ea typeface="+mn-lt"/>
                <a:cs typeface="+mn-lt"/>
              </a:rPr>
              <a:t> </a:t>
            </a:r>
            <a:r>
              <a:rPr lang="en-US" sz="2000" b="1" err="1">
                <a:solidFill>
                  <a:schemeClr val="tx1"/>
                </a:solidFill>
                <a:latin typeface="Calibri"/>
                <a:ea typeface="+mn-lt"/>
                <a:cs typeface="+mn-lt"/>
              </a:rPr>
              <a:t>obitelji</a:t>
            </a:r>
          </a:p>
          <a:p>
            <a:pPr marL="305435" indent="-305435"/>
            <a:endParaRPr lang="en-US" sz="2000" b="1">
              <a:solidFill>
                <a:schemeClr val="tx1"/>
              </a:solidFill>
              <a:latin typeface="Calibri"/>
              <a:ea typeface="+mn-lt"/>
              <a:cs typeface="+mn-lt"/>
            </a:endParaRPr>
          </a:p>
          <a:p>
            <a:pPr marL="305435" indent="-305435"/>
            <a:endParaRPr lang="en-US"/>
          </a:p>
        </p:txBody>
      </p:sp>
      <p:pic>
        <p:nvPicPr>
          <p:cNvPr id="5" name="Audio 4">
            <a:hlinkClick r:id="" action="ppaction://media"/>
            <a:extLst>
              <a:ext uri="{FF2B5EF4-FFF2-40B4-BE49-F238E27FC236}">
                <a16:creationId xmlns:a16="http://schemas.microsoft.com/office/drawing/2014/main" id="{534B4588-3550-4ABB-93DF-DE928729D4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60242047"/>
      </p:ext>
    </p:extLst>
  </p:cSld>
  <p:clrMapOvr>
    <a:masterClrMapping/>
  </p:clrMapOvr>
  <mc:AlternateContent xmlns:mc="http://schemas.openxmlformats.org/markup-compatibility/2006" xmlns:p14="http://schemas.microsoft.com/office/powerpoint/2010/main">
    <mc:Choice Requires="p14">
      <p:transition spd="slow" p14:dur="2000" advTm="23486"/>
    </mc:Choice>
    <mc:Fallback xmlns="">
      <p:transition spd="slow" advTm="2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emplate>office theme</Template>
  <TotalTime>375</TotalTime>
  <Words>1204</Words>
  <Application>Microsoft Office PowerPoint</Application>
  <PresentationFormat>Široki zaslon</PresentationFormat>
  <Paragraphs>82</Paragraphs>
  <Slides>20</Slides>
  <Notes>0</Notes>
  <HiddenSlides>0</HiddenSlides>
  <MMClips>20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20</vt:i4>
      </vt:variant>
    </vt:vector>
  </HeadingPairs>
  <TitlesOfParts>
    <vt:vector size="27" baseType="lpstr">
      <vt:lpstr>Arial</vt:lpstr>
      <vt:lpstr>Calibri</vt:lpstr>
      <vt:lpstr>Century Schoolbook</vt:lpstr>
      <vt:lpstr>Franklin Gothic Book</vt:lpstr>
      <vt:lpstr>Gill Sans MT</vt:lpstr>
      <vt:lpstr>Wingdings 2</vt:lpstr>
      <vt:lpstr>DividendVTI</vt:lpstr>
      <vt:lpstr>STRES, IZVORI STRESA, NAČINI SUOČAVANJA I POSLJEDICE U ODRASLOJ DOBI </vt:lpstr>
      <vt:lpstr>Što je stres?</vt:lpstr>
      <vt:lpstr>ŠTO SU STRESORI? </vt:lpstr>
      <vt:lpstr>Načini suočavanja sa stresom?</vt:lpstr>
      <vt:lpstr>ISTRAŽIVANJE</vt:lpstr>
      <vt:lpstr>A) posao I obitelj najveći su izvori stresa u odrasloj dobi</vt:lpstr>
      <vt:lpstr>PowerPoint prezentacija</vt:lpstr>
      <vt:lpstr>PowerPoint prezentacija</vt:lpstr>
      <vt:lpstr>ZAKLJUČAK</vt:lpstr>
      <vt:lpstr>B) ODRASLI NAJVIŠE KORISTE SREDSTVA OVISNOSTI KAO NAČIN SUOČAVANJA SA STRESOM</vt:lpstr>
      <vt:lpstr>PowerPoint prezentacija</vt:lpstr>
      <vt:lpstr>PowerPoint prezentacija</vt:lpstr>
      <vt:lpstr>Zaključak</vt:lpstr>
      <vt:lpstr>C) STRES IZAZIVA POTEŠKOĆE FIZIČKOG I MENTALNOG ZDRAVLJA</vt:lpstr>
      <vt:lpstr>PowerPoint prezentacija</vt:lpstr>
      <vt:lpstr>PowerPoint prezentacija</vt:lpstr>
      <vt:lpstr>ZAKLJUČAK</vt:lpstr>
      <vt:lpstr>D) PANDEMIJA UTJEČE NA POVEĆANJE STRESA</vt:lpstr>
      <vt:lpstr>PowerPoint prezentacija</vt:lpstr>
      <vt:lpstr>Zaključak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dc:creator>
  <cp:lastModifiedBy>Rea Rajndl</cp:lastModifiedBy>
  <cp:revision>13</cp:revision>
  <dcterms:created xsi:type="dcterms:W3CDTF">2021-06-06T09:27:55Z</dcterms:created>
  <dcterms:modified xsi:type="dcterms:W3CDTF">2021-06-08T22:29:22Z</dcterms:modified>
</cp:coreProperties>
</file>