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2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D6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93969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54D4857D-62A5-486B-9129-468003D7E020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2EBE4566-6F3A-4CC1-BD6C-9C510D05F1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D2EF2CE-B28C-4ED4-8FD0-48BB3F48846A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61807874-5299-41B2-A37A-6AA35478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9/26/2011</a:t>
            </a:fld>
            <a:endParaRPr lang="en-US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>
              <a:lnSpc>
                <a:spcPct val="100000"/>
              </a:lnSpc>
              <a:defRPr kumimoji="0" lang="en-US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Show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9/26/2011</a:t>
            </a:fld>
            <a:endParaRPr lang="en-US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9/26/2011</a:t>
            </a:fld>
            <a:endParaRPr lang="en-US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tailed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dirty="0" smtClean="0"/>
              <a:t>Click to add answer</a:t>
            </a:r>
            <a:endParaRPr lang="en-US" dirty="0"/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>
              <a:buFontTx/>
              <a:buNone/>
              <a:defRPr i="1" baseline="0"/>
            </a:lvl1pPr>
            <a:extLst/>
          </a:lstStyle>
          <a:p>
            <a:pPr lvl="0"/>
            <a:r>
              <a:rPr lang="en-US" dirty="0" smtClean="0"/>
              <a:t>Click to add detail to the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Tr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TRUE 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or FALSE?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 Question (Answer: Fal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Click to add question</a:t>
            </a:r>
            <a:endParaRPr lang="en-US" dirty="0"/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rtl="0" latinLnBrk="0">
              <a:spcBef>
                <a:spcPct val="20000"/>
              </a:spcBef>
              <a:buNone/>
            </a:pP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TRUE</a:t>
            </a:r>
            <a:r>
              <a:rPr lang="en-US" sz="7200" baseline="0" dirty="0" smtClean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lang="en-US" sz="7200" dirty="0" smtClean="0">
                <a:solidFill>
                  <a:schemeClr val="tx1">
                    <a:alpha val="40000"/>
                  </a:schemeClr>
                </a:solidFill>
              </a:rPr>
              <a:t>or FALSE?</a:t>
            </a:r>
            <a:endParaRPr lang="en-US" sz="7200" dirty="0">
              <a:solidFill>
                <a:schemeClr val="tx1">
                  <a:alpha val="40000"/>
                </a:schemeClr>
              </a:solidFill>
            </a:endParaRP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TRUE or </a:t>
            </a:r>
            <a:r>
              <a:rPr lang="en-US" sz="720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FALSE</a:t>
            </a:r>
            <a:r>
              <a:rPr lang="en-US" sz="7200" dirty="0" smtClean="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tem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1</a:t>
            </a:r>
            <a:endParaRPr lang="en-US" dirty="0"/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2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3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4</a:t>
            </a:r>
            <a:endParaRPr lang="en-US" dirty="0"/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item 5</a:t>
            </a:r>
            <a:endParaRPr lang="en-US" dirty="0"/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>
              <a:defRPr/>
            </a:lvl1pPr>
            <a:extLst/>
          </a:lstStyle>
          <a:p>
            <a:fld id="{1BEBB2CB-903D-46EF-8227-E770ED8FF514}" type="datetimeFigureOut">
              <a:rPr lang="en-US" smtClean="0"/>
              <a:pPr/>
              <a:t>9/26/2011</a:t>
            </a:fld>
            <a:endParaRPr lang="en-US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5</a:t>
            </a:r>
            <a:endParaRPr lang="en-US" dirty="0"/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3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1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2</a:t>
            </a:r>
            <a:endParaRPr lang="en-US" dirty="0"/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>
              <a:buFontTx/>
              <a:buNone/>
              <a:defRPr/>
            </a:lvl1pPr>
            <a:lvl2pPr>
              <a:buFontTx/>
              <a:buChar char="•"/>
              <a:defRPr/>
            </a:lvl2pPr>
            <a:lvl3pPr>
              <a:buFontTx/>
              <a:buChar char="•"/>
              <a:defRPr/>
            </a:lvl3pPr>
            <a:lvl4pPr>
              <a:buFontTx/>
              <a:buChar char="•"/>
              <a:defRPr/>
            </a:lvl4pPr>
            <a:lvl5pPr>
              <a:buFontTx/>
              <a:buChar char="•"/>
              <a:defRPr/>
            </a:lvl5pPr>
            <a:extLst/>
          </a:lstStyle>
          <a:p>
            <a:pPr lvl="0"/>
            <a:r>
              <a:rPr lang="en-US" dirty="0" smtClean="0"/>
              <a:t>Click to add match 4</a:t>
            </a:r>
            <a:endParaRPr lang="en-US" dirty="0"/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>
              <a:defRPr i="1" baseline="0"/>
            </a:lvl1pPr>
            <a:extLst/>
          </a:lstStyle>
          <a:p>
            <a:r>
              <a:rPr lang="en-US" dirty="0" smtClean="0"/>
              <a:t>Click to type your question</a:t>
            </a:r>
            <a:endParaRPr lang="en-US" dirty="0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rgbClr val="9CB86E"/>
            </a:gs>
            <a:gs pos="55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>
              <a:defRPr sz="1100"/>
            </a:lvl1pPr>
            <a:extLst/>
          </a:lstStyle>
          <a:p>
            <a:pPr algn="r"/>
            <a:fld id="{8F67D422-08A8-451B-9A67-21962FC4B660}" type="datetimeFigureOut">
              <a:rPr lang="en-US" sz="1100" smtClean="0"/>
              <a:pPr algn="r"/>
              <a:t>9/26/2011</a:t>
            </a:fld>
            <a:endParaRPr lang="en-US" sz="1050" dirty="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extLst/>
          </a:lstStyle>
          <a:p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>
              <a:defRPr sz="1200"/>
            </a:lvl1pPr>
            <a:extLst/>
          </a:lstStyle>
          <a:p>
            <a:fld id="{169B2101-2E9F-420A-91A3-890890D84497}" type="slidenum">
              <a:rPr lang="en-US" sz="1200" smtClean="0"/>
              <a:pPr/>
              <a:t>‹#›</a:t>
            </a:fld>
            <a:endParaRPr lang="en-US" sz="1200" dirty="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 dirty="0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lang="en-US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vi-VN" dirty="0">
                <a:solidFill>
                  <a:schemeClr val="bg1">
                    <a:lumMod val="50000"/>
                  </a:schemeClr>
                </a:solidFill>
              </a:rPr>
              <a:t>2011. godina - Međunarodna godina šuma</a:t>
            </a: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extLst/>
          </a:lstStyle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Emilia Ergotić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2.b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8" name="Picture 4" descr="zutozele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149080"/>
            <a:ext cx="476250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23528" y="908720"/>
            <a:ext cx="8229600" cy="1143000"/>
          </a:xfrm>
        </p:spPr>
        <p:txBody>
          <a:bodyPr/>
          <a:lstStyle/>
          <a:p>
            <a:r>
              <a:rPr lang="hr-HR" dirty="0" smtClean="0"/>
              <a:t>ŠUME U SVIJETU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79712" y="4437112"/>
            <a:ext cx="5105400" cy="1981200"/>
          </a:xfrm>
        </p:spPr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Tijekom  posljednjih 200 godina čovjek je uništio više od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pola Zemljinog  originalnog šumskog pokrova!!!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916" name="Picture 4" descr="http://t2.gstatic.com/images?q=tbn:ANd9GcQv7nz6B703AA8M1BOp8n8C9d6-NdvhGiYgsWbb22PJM3dgXej3tIdYom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2678843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>
          <a:xfrm>
            <a:off x="683568" y="1772816"/>
            <a:ext cx="3441576" cy="4221163"/>
          </a:xfrm>
        </p:spPr>
        <p:txBody>
          <a:bodyPr>
            <a:noAutofit/>
          </a:bodyPr>
          <a:lstStyle>
            <a:extLst/>
          </a:lstStyle>
          <a:p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Šume su jedna od temeljnih prirodnih vrijednosti mnogih područja zaštićenih temeljem Zakona o zaštiti prirode, posebice u ukupno 34 hrvatska posebna rezervata šumske vegetacije koji obuhvaćaju površinu od 2946,84 ha i obilježeni su iznimno vrijednim sastojinama pojedinih šumskih zajednica.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8" name="Picture 2" descr="http://www.bpz.hr/_Data/Galerija/140_20091102145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348880"/>
            <a:ext cx="4032448" cy="30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 txBox="1">
            <a:spLocks/>
          </p:cNvSpPr>
          <p:nvPr/>
        </p:nvSpPr>
        <p:spPr>
          <a:xfrm>
            <a:off x="755576" y="1844824"/>
            <a:ext cx="2945904" cy="3960440"/>
          </a:xfrm>
          <a:prstGeom prst="rect">
            <a:avLst/>
          </a:prstGeom>
        </p:spPr>
        <p:txBody>
          <a:bodyPr vert="horz">
            <a:noAutofit/>
          </a:bodyPr>
          <a:lstStyle>
            <a:extLst/>
          </a:lstStyle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Razlozi ugroženosti šuma u Hrvatskoj ponajprije se odnose na onečišćenje zraka, tla i vode (obična jela najosjetljivija je vrsta), zatim promjene vodnog režima zbog neprimjerenih vodno-gospodarskih zahvata (najugroženije su šume hrasta lužnjaka), te gradnju prometnih koridora kroz šumske komplekse.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 descr="http://www.hbsume.ba/kupres/public/images/pct_pozar290607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76872"/>
            <a:ext cx="4464496" cy="2971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xfrm>
            <a:off x="251520" y="620688"/>
            <a:ext cx="8229600" cy="1143000"/>
          </a:xfrm>
        </p:spPr>
        <p:txBody>
          <a:bodyPr>
            <a:normAutofit fontScale="85000" lnSpcReduction="20000"/>
          </a:bodyPr>
          <a:lstStyle>
            <a:extLst/>
          </a:lstStyle>
          <a:p>
            <a:r>
              <a:rPr lang="hr-HR" dirty="0" smtClean="0"/>
              <a:t>ŠUMA-RIZNICA BIOLOŠKE RAZNOLIKOSTI</a:t>
            </a:r>
            <a:endParaRPr lang="en-US" dirty="0"/>
          </a:p>
        </p:txBody>
      </p:sp>
      <p:pic>
        <p:nvPicPr>
          <p:cNvPr id="8194" name="Picture 2" descr="http://www.hrphotocontest.com/data/gallery1/7087/5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2520280" cy="1674187"/>
          </a:xfrm>
          <a:prstGeom prst="rect">
            <a:avLst/>
          </a:prstGeom>
          <a:noFill/>
        </p:spPr>
      </p:pic>
      <p:pic>
        <p:nvPicPr>
          <p:cNvPr id="8196" name="Picture 4" descr="http://s2.pticica.com/foto/0001113529_l_0_hd0hh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797152"/>
            <a:ext cx="2664296" cy="1777065"/>
          </a:xfrm>
          <a:prstGeom prst="rect">
            <a:avLst/>
          </a:prstGeom>
          <a:noFill/>
        </p:spPr>
      </p:pic>
      <p:pic>
        <p:nvPicPr>
          <p:cNvPr id="8198" name="Picture 6" descr="http://farm3.static.flickr.com/2062/2025648603_009160b69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564904"/>
            <a:ext cx="2479318" cy="1656184"/>
          </a:xfrm>
          <a:prstGeom prst="rect">
            <a:avLst/>
          </a:prstGeom>
          <a:noFill/>
        </p:spPr>
      </p:pic>
      <p:pic>
        <p:nvPicPr>
          <p:cNvPr id="8200" name="Picture 8" descr="http://www.os-zupa-dubrovacka.skole.hr/upload/os-zupa-dubrovacka/images/newsimg/139/Image/zelena%20%C5%A1u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060848"/>
            <a:ext cx="3456384" cy="2594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467544" y="476672"/>
            <a:ext cx="8229600" cy="1143000"/>
          </a:xfrm>
        </p:spPr>
        <p:txBody>
          <a:bodyPr/>
          <a:lstStyle>
            <a:extLst/>
          </a:lstStyle>
          <a:p>
            <a:r>
              <a:rPr lang="hr-HR" dirty="0" smtClean="0"/>
              <a:t>STABLO-svijet za sebe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395536" y="1484784"/>
            <a:ext cx="2843808" cy="1981200"/>
          </a:xfrm>
        </p:spPr>
        <p:txBody>
          <a:bodyPr>
            <a:normAutofit/>
          </a:bodyPr>
          <a:lstStyle>
            <a:extLst/>
          </a:lstStyle>
          <a:p>
            <a:pPr marL="0" indent="0" algn="l"/>
            <a:r>
              <a:rPr lang="hr-HR" sz="1400" b="1" i="0" dirty="0" smtClean="0">
                <a:solidFill>
                  <a:schemeClr val="bg1">
                    <a:lumMod val="50000"/>
                  </a:schemeClr>
                </a:solidFill>
              </a:rPr>
              <a:t>Disanje</a:t>
            </a: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Dok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biljka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izložena</a:t>
            </a:r>
            <a:endParaRPr lang="en-US" sz="1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svijetlosti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apsorbira</a:t>
            </a:r>
            <a:endParaRPr lang="en-US" sz="1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ugljični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dioksid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, a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ispušta</a:t>
            </a:r>
            <a:endParaRPr lang="en-US" sz="1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kisik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395787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Prehrana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Biljka 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kroz korijen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apsorbira vodu i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mineralne tvari koje su joj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potrebne za rast. U listu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se odvija i proces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fotosinteze kojim biljka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sebi stvara šećer.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1628800"/>
            <a:ext cx="13681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Transpiracija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Proces 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kojim 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biljka gubi 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vodu kroz puči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koje se </a:t>
            </a:r>
            <a:endParaRPr lang="hr-H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nalaze na</a:t>
            </a:r>
            <a:endParaRPr lang="hr-HR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listovima.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4365104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Dom mnogim</a:t>
            </a:r>
          </a:p>
          <a:p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životinjama,</a:t>
            </a:r>
          </a:p>
          <a:p>
            <a:r>
              <a:rPr lang="hr-HR" sz="1400" b="1" dirty="0" smtClean="0">
                <a:solidFill>
                  <a:schemeClr val="bg1">
                    <a:lumMod val="50000"/>
                  </a:schemeClr>
                </a:solidFill>
              </a:rPr>
              <a:t>gljivama i lišajevima </a:t>
            </a:r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Stablo pruža dom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mnogim kukcima,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pticama, šišmišima,</a:t>
            </a:r>
          </a:p>
          <a:p>
            <a:r>
              <a:rPr lang="hr-HR" sz="1400" dirty="0" smtClean="0">
                <a:solidFill>
                  <a:schemeClr val="bg1">
                    <a:lumMod val="50000"/>
                  </a:schemeClr>
                </a:solidFill>
              </a:rPr>
              <a:t>gljivama i lišajevima.</a:t>
            </a:r>
            <a:endParaRPr lang="hr-H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52" name="Picture 8" descr="http://portal.hrsume.hr/images/morfeoshow/__uma_okom__-4299/big/II.nagradaserije-StankoPelc_Barvegoz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4104456" cy="2757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467544" y="476672"/>
            <a:ext cx="8229600" cy="1143000"/>
          </a:xfrm>
        </p:spPr>
        <p:txBody>
          <a:bodyPr/>
          <a:lstStyle>
            <a:extLst/>
          </a:lstStyle>
          <a:p>
            <a:r>
              <a:rPr lang="en-US" dirty="0" smtClean="0"/>
              <a:t>OD SJEMENKE DO GODA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5"/>
          </p:nvPr>
        </p:nvSpPr>
        <p:spPr>
          <a:xfrm>
            <a:off x="3059832" y="1628800"/>
            <a:ext cx="2843808" cy="1981200"/>
          </a:xfrm>
        </p:spPr>
        <p:txBody>
          <a:bodyPr>
            <a:normAutofit/>
          </a:bodyPr>
          <a:lstStyle>
            <a:extLst/>
          </a:lstStyle>
          <a:p>
            <a:pPr marL="0" indent="0" algn="l"/>
            <a:r>
              <a:rPr lang="en-US" sz="1400" b="1" i="0" dirty="0" err="1" smtClean="0">
                <a:solidFill>
                  <a:schemeClr val="bg1">
                    <a:lumMod val="50000"/>
                  </a:schemeClr>
                </a:solidFill>
              </a:rPr>
              <a:t>Stablo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je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višegodišnja</a:t>
            </a:r>
            <a:endParaRPr lang="en-US" sz="1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drvenasta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biljka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koja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se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sastoji</a:t>
            </a:r>
            <a:endParaRPr lang="en-US" sz="1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od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korijena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debla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grana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koje</a:t>
            </a:r>
            <a:endParaRPr lang="en-US" sz="1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čine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krošnju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Krošnja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na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sebi</a:t>
            </a:r>
            <a:endParaRPr lang="en-US" sz="1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nosi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pupove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listove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cvjetove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i</a:t>
            </a:r>
            <a:endParaRPr lang="en-US" sz="1400" i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l"/>
            <a:r>
              <a:rPr lang="en-US" sz="1400" i="0" dirty="0" err="1" smtClean="0">
                <a:solidFill>
                  <a:schemeClr val="bg1">
                    <a:lumMod val="50000"/>
                  </a:schemeClr>
                </a:solidFill>
              </a:rPr>
              <a:t>plodove</a:t>
            </a:r>
            <a:r>
              <a:rPr lang="en-US" sz="1400" i="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1400" i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770" name="Picture 2" descr="http://1.bp.blogspot.com/_0C3UeEz-oRo/SuSFA5tv3mI/AAAAAAAAEHs/bQJUisKB8Dw/s320/Ginkgo+sjeme+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448272" cy="1836205"/>
          </a:xfrm>
          <a:prstGeom prst="rect">
            <a:avLst/>
          </a:prstGeom>
          <a:noFill/>
        </p:spPr>
      </p:pic>
      <p:pic>
        <p:nvPicPr>
          <p:cNvPr id="32772" name="Picture 4" descr="http://thainoni.hr/images/uploads/noni-plod-pocetna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725144"/>
            <a:ext cx="2448272" cy="1836204"/>
          </a:xfrm>
          <a:prstGeom prst="rect">
            <a:avLst/>
          </a:prstGeom>
          <a:noFill/>
        </p:spPr>
      </p:pic>
      <p:pic>
        <p:nvPicPr>
          <p:cNvPr id="32774" name="Picture 6" descr="http://fruittreess.com/wp-content/uploads/2011/08/Ginko-T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412776"/>
            <a:ext cx="2751113" cy="36519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15616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Sjemenka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42210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Plod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6256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Stablo</a:t>
            </a: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13804132">
            <a:off x="5580112" y="4221088"/>
            <a:ext cx="504056" cy="1080120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18" name="Curved Left Arrow 17"/>
          <p:cNvSpPr/>
          <p:nvPr/>
        </p:nvSpPr>
        <p:spPr>
          <a:xfrm rot="2833971">
            <a:off x="4313045" y="2685557"/>
            <a:ext cx="720080" cy="1152128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0" name="Curved Left Arrow 19"/>
          <p:cNvSpPr/>
          <p:nvPr/>
        </p:nvSpPr>
        <p:spPr>
          <a:xfrm rot="18655443">
            <a:off x="2700046" y="3425448"/>
            <a:ext cx="648072" cy="1440160"/>
          </a:xfrm>
          <a:prstGeom prst="curved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4437112"/>
            <a:ext cx="10081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Oprašivanje cvjetova</a:t>
            </a:r>
            <a:endParaRPr lang="hr-HR" sz="105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 txBox="1"/>
          <p:nvPr/>
        </p:nvSpPr>
        <p:spPr>
          <a:xfrm>
            <a:off x="914400" y="106680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extLst/>
          </a:lstStyle>
          <a:p>
            <a:pPr marL="0" indent="0">
              <a:buNone/>
            </a:pPr>
            <a:endParaRPr lang="en-US" sz="2800" dirty="0"/>
          </a:p>
        </p:txBody>
      </p:sp>
      <p:sp>
        <p:nvSpPr>
          <p:cNvPr id="17" name="Rectangle 8"/>
          <p:cNvSpPr>
            <a:spLocks noGrp="1"/>
          </p:cNvSpPr>
          <p:nvPr>
            <p:ph idx="1"/>
          </p:nvPr>
        </p:nvSpPr>
        <p:spPr>
          <a:xfrm>
            <a:off x="683568" y="1484784"/>
            <a:ext cx="3441576" cy="4221163"/>
          </a:xfrm>
        </p:spPr>
        <p:txBody>
          <a:bodyPr>
            <a:noAutofit/>
          </a:bodyPr>
          <a:lstStyle>
            <a:extLst/>
          </a:lstStyle>
          <a:p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</a:rPr>
              <a:t>Starost stabala određuje se pomoću godova, najčešće kada se posijeku.</a:t>
            </a:r>
          </a:p>
          <a:p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</a:rPr>
              <a:t>Točno određivanje starosti pomoću godova,  moguće je samo za stabla</a:t>
            </a:r>
          </a:p>
          <a:p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</a:rPr>
              <a:t>koja rastu sezonski, budući da svaki rub goda predstavlja zadebljanje</a:t>
            </a:r>
          </a:p>
          <a:p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</a:rPr>
              <a:t>nastalo prestankom rasta biljke tijekom zime, što nije slučaj kod stabala</a:t>
            </a:r>
          </a:p>
          <a:p>
            <a:r>
              <a:rPr lang="vi-VN" sz="1800" dirty="0" smtClean="0">
                <a:solidFill>
                  <a:schemeClr val="bg1">
                    <a:lumMod val="50000"/>
                  </a:schemeClr>
                </a:solidFill>
              </a:rPr>
              <a:t>koja rastu u tropskim krajevima, jednako tijekom cijele godine.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818" name="Picture 2" descr="http://portal.hrsume.hr/images/morfeoshow/__uma_okom__-4299/big/Pohvalazaseriju-SadorValent-Kernholzlebtwied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096344" cy="2333195"/>
          </a:xfrm>
          <a:prstGeom prst="rect">
            <a:avLst/>
          </a:prstGeom>
          <a:noFill/>
        </p:spPr>
      </p:pic>
      <p:pic>
        <p:nvPicPr>
          <p:cNvPr id="34820" name="Picture 4" descr="http://portal.hrsume.hr/images/morfeoshow/__uma_okom__-4299/big/Pohvalazaseriju-SadorValent-Kernholzlebtwie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429000"/>
            <a:ext cx="2448272" cy="325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62500" lnSpcReduction="20000"/>
          </a:bodyPr>
          <a:lstStyle>
            <a:extLst/>
          </a:lstStyle>
          <a:p>
            <a:r>
              <a:rPr lang="en-US" dirty="0" err="1" smtClean="0"/>
              <a:t>Šumski</a:t>
            </a:r>
            <a:r>
              <a:rPr lang="en-US" dirty="0" smtClean="0"/>
              <a:t> </a:t>
            </a:r>
            <a:r>
              <a:rPr lang="en-US" dirty="0" err="1" smtClean="0"/>
              <a:t>ekološki</a:t>
            </a:r>
            <a:r>
              <a:rPr lang="en-US" dirty="0" smtClean="0"/>
              <a:t> </a:t>
            </a:r>
            <a:r>
              <a:rPr lang="en-US" dirty="0" err="1" smtClean="0"/>
              <a:t>sustavi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obuhvaćeni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drugim</a:t>
            </a:r>
            <a:r>
              <a:rPr lang="en-US" dirty="0" smtClean="0"/>
              <a:t> </a:t>
            </a:r>
            <a:r>
              <a:rPr lang="en-US" dirty="0" err="1" smtClean="0"/>
              <a:t>kategorijama</a:t>
            </a:r>
            <a:r>
              <a:rPr lang="en-US" dirty="0" smtClean="0"/>
              <a:t> </a:t>
            </a:r>
            <a:r>
              <a:rPr lang="en-US" dirty="0" err="1" smtClean="0"/>
              <a:t>zaštićenih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64288" y="1916832"/>
            <a:ext cx="1512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Jeste li znali?</a:t>
            </a:r>
          </a:p>
          <a:p>
            <a:endParaRPr lang="hr-HR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Mljet </a:t>
            </a:r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je zbog svojih</a:t>
            </a:r>
          </a:p>
          <a:p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šumskih ekoloških</a:t>
            </a:r>
          </a:p>
          <a:p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sustava  još davne</a:t>
            </a:r>
          </a:p>
          <a:p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1910‐te godine bilo</a:t>
            </a:r>
          </a:p>
          <a:p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jedno od prvih područja</a:t>
            </a:r>
          </a:p>
          <a:p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u Europi koje je</a:t>
            </a:r>
          </a:p>
          <a:p>
            <a:r>
              <a:rPr lang="hr-HR" sz="1200" dirty="0" smtClean="0">
                <a:solidFill>
                  <a:schemeClr val="tx1">
                    <a:lumMod val="50000"/>
                  </a:schemeClr>
                </a:solidFill>
              </a:rPr>
              <a:t>predloženo za  zaštitu.</a:t>
            </a:r>
            <a:endParaRPr lang="hr-HR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6866" name="Picture 2" descr="http://www.apo.hr/data/certificates/ekomre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4536504" cy="459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Autofit/>
          </a:bodyPr>
          <a:lstStyle/>
          <a:p>
            <a:r>
              <a:rPr lang="hr-HR" sz="1800" dirty="0" smtClean="0">
                <a:solidFill>
                  <a:schemeClr val="tx1">
                    <a:lumMod val="50000"/>
                  </a:schemeClr>
                </a:solidFill>
              </a:rPr>
              <a:t>Najveći dio zaštićenih šumskih ekosustava nalazi se unutar parkova prirode i nacionalnih parkova. Mnogi od njih su </a:t>
            </a:r>
            <a:r>
              <a:rPr lang="hr-HR" sz="1800" dirty="0" smtClean="0">
                <a:solidFill>
                  <a:schemeClr val="tx1">
                    <a:lumMod val="50000"/>
                  </a:schemeClr>
                </a:solidFill>
              </a:rPr>
              <a:t>i proglašeni </a:t>
            </a:r>
            <a:r>
              <a:rPr lang="hr-HR" sz="1800" dirty="0" smtClean="0">
                <a:solidFill>
                  <a:schemeClr val="tx1">
                    <a:lumMod val="50000"/>
                  </a:schemeClr>
                </a:solidFill>
              </a:rPr>
              <a:t>upravo zbog zaštite šumskih ekosustava (NP Risnjak, PP Medvednica, PP Velebit i dr.)</a:t>
            </a:r>
            <a:endParaRPr lang="hr-HR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890" name="AutoShape 2" descr="data:image/jpg;base64,/9j/4AAQSkZJRgABAQAAAQABAAD/2wCEAAkGBhQSERUUExQVFRUVGBoYGBgYGBoaGBgcGBscGBoYGhoYGyYgGRsjHBoYHy8gIycqLSwsGB4xNTAqNSYrLCkBCQoKDgwOGg8PGiwkHyQsLCwsLCwsLCwpKSwpLCwsLCwpLCwsLCksLCwsLCwsLCwpLCwsLCwsLCwsLCwsLCwsLP/AABEIAMIBAwMBIgACEQEDEQH/xAAcAAACAwEBAQEAAAAAAAAAAAAEBQIDBgABBwj/xABBEAABAgQEBAMGBQIEBQUBAAABAhEAAyExBBJBUQUiYXETgZEGMqGxwfAUQtHh8SNSFWJyghYzU3OSNENjorIk/8QAGQEAAwEBAQAAAAAAAAAAAAAAAQIDAAQF/8QAJREAAgICAgICAwADAAAAAAAAAAECEQMhEjETQVFhBCIyFEKB/9oADAMBAAIRAxEAPwBenh682Yspy+o1DAuSDp8d4OmYFFyEuNHsWYsntT+IUo4oUWJYb/p3iqTjRnJGYl6V1NLNUx51NnFQx/wlKnCmKXp7xU70oeUAGm/d4vlYA6EBQDBQFSNifvTaF87Hh3CXcVJqKj4Fump2iyVxXmDns2g1++sG5ApE0GYlKEgpWHZVcp2az9YZSZEtudRY1/nTpa0BTpYoqzjv8dopCmPNb4bj3rw3fQeKD8VgJKlUpq4Jf9DHqOHy9FJ2csr4bl/u0K5k1fiBKQWTuKFvygilmgwSUL/te5FXGtI212xeIb/g6Zg5VqChY0DG1grfvCvH4VUohKyxIcWKVb16etYsnBYbIQ9nJA903Ai6VxnMCicKKoaMQ41P5ibv8YKcl9g4idLk6PsDHTcUpOtAO/mT9INm8NSgZgoqahIbX6QEcWhRyqDpNNrR0qV9AcSuVxDNQpc3gsTda9vuz9ICGJYDIGGrRQviJeu0PV9C0OZPEEAtVqa9dIOTiEkMkkHY/KMouZmYjS7U9DBkvEOHYBhY6jet4DxmoaiaxLgA60+cSGJDFspU32A8AIxWapyhJ122FLgm0CJxGU0DHfttBSbBRpk4tJCcwDswZ77EvaL8NlAcgDS/lV/pGYw+MU7vBqcWb62602+MBxkgpGklolflKaG+Y696b+kQXNAJ8NRCtHL06Pa8Z1OM5mYAaj+fKJS8cH5ScpraxsLffrCVINDxRJCVMVOalzRrOB3fyinFYlbG4Aej3axZ7VNRAcviIJr51+UFypqVgKQasQK/AxuVdmpCw4xVGBY23hxh1KCR4i11/KFKYfG8AYKSHVMJcuAx/KR86axTjOJKC7sGoem+0NKblqIYwSNArHJINHYNU0al3NYEkI5yumZqvQUq7aCEcqYpQoGQVC5fYPfzhhigEAjmKma7ueoFjSOWUOOhz3E8QqGYndteh26wPKnBSScgRmN3ckbnSKJKQyU190Eu/kGHnFGPxTPWBFeghGJxyUDb6wj4hj1FJygEGmb5sB0ixEpSuZZIo7XpvWCEKQlDllOCbMKi/wDB84ZpRM0Y1ecm/wAf2joeT8MFKJBlAGwCVMzdDHQ/kRqGf4dCySkEuSCSajrX7tFY4QVAMt7PS+hJrBstq27D3i+lPP4xdMOVAKaqNDp/ufTy7wnL4HFk/DLQkhwSzgAZnJ6HXrASHJppcmgoH7/CG6gXGYue5b4frEVywHISxNQTRjuwhogaIIxawkAkH+L/ALwSVnYlTBuvXrAuERTLcsytqWNNr2MFBwnMpswBFyN9/qINJMwRhcUqru+v6UiEzFpBdI5nrUtrvAsucsgPQnZtWDn4+sTVIcGjqDF9WTT6fGFrYaCV48ZgygC9XsxGlLxajFlZFAW3Z2N+kLgEqzFSSAGclnIeunesXIST7qfdFFAlzqzxmkgBiTzB6Au4ahGvR9PKFnE+GgcyGZ7AvT9YNRifyF21B1Oh+B+EeyAATlDpo4vepJ+cPBuLszRnsxTQ6+sVqWkUId/hGhxfDkrIIcbguS+5fpWE3EMFlIBa0dMJqQjjQGiblYj4/CL5k/OH1FCBtvAZFfOJKFaG8VomXzZrMA7Aa7mLETHNdPSAVggl3cRwmmDQByhsye3yj3E4kPymnTygKU5NdteziGEk1toG8j+n1jdjlacRYl3F2+sUrxpYsTf4O8STNSslKTUZqabBvJ4XzqKIZoHEDGMiYVAhwxGpr2i/DBaZZUGaoZ6mrFhd6QrRRDuxFwbl9qQzwazMUkHMUgehGm1/rE5aAkO8OcqEks5NQ9zYEtuPusD4jEpXlBBZ6E0HUClukeFIz9CWAr51gdc4A5Wd1EAXaugjma9leg/CSjmJcAfHybWkSmYQqIUuiR7ocFz5flgjDS2GVVUhycx/S5EQxM917gIr0cgM4u4iO5MagecpwQ7EuKb+UCzZIlgqUAfvaF8rEZV5X5Um/Qk/fnEOK8RORwgqZ+3X53hmmnQSrEYvOpg7WJFWHaD52GYJSCUi1WKqen2YQyMeZhSlIKif7qM9SXEPZ/DnoVOoCzU2qSYXJrsDB1YKWPzEdI6K1cMGqnOpGUCOhLQo6E1ANhUm1OtGEdNPLQnlBPX7rAFUlClMkJ95SnAY0dmc3sAYdSOJSggFCQvMU/1FhmANkIuDpmUajQRlH2UPcSgSkpzp5pjNqUgvoxLk7/V4Uy5GbKVHMBq3mPWGKSZi1K9+pKsxqo/z2vEhhEpKquTVqBm1vs3xjKRhYcGQokUclJ+/T4xFPCV1ZttnhpjZYzNLBZwVdSdf2itCzStXtY0Bq27gQ/N+jAMzhs0JcuAGGvr60i5M7K2cmu5Y7fpB0vEqICqghwzXBLkfzAmJ4SkhTFRILgit619Go0LzvsW2djJQSBlqkpFQX6h+pGsLxi2VSnr8PWD5PInKSFJNBuHr5G4gA4ZTBwyttx5aXr0imN2qZgyXjMwqH1fdtOvmY8lT0vmcJAOgsdL0Iv2gbEz0BLp90MzC/wAbiBZgJAKQ6Qdq1PwHWKQjZrNBK4glNA1SNRUfMfO8LuOSswzAk5TlNmG+u9IX4nNlSoB2clhVqa3NXPnDQTM6QSxcVLpdiGL/AEhuPCVi3Zm1gPa/0iM8hLMb236w3xMsBJ2Bav3aAFpQoMoAKDgNS4oYvGdk2gOac1Xt5RNAa8DJmFJIOh+UepmvFQDPDzMp02+6RbjiczpcgDSFaFkOHpSCJM4ktpGejWQws8JUo7v8YjKVmNT2rt3gmXwxC658vcfGGHDPZtCi5mkgbAfW0K8kV2NQBgpa1qZBJ076mNLgsEEMTdWlg7VaCpa0pTlSn3RypD8ujlhttFOJUoMxc1ADV6s2rRxTyub1oeKKFTQZqEsw+l3H7wXIwYSTMNWc10J1FPvaPMKs5ilgAkMSRUnqTW4Ose43Esl2JF2AqdNYm23pDdk5UzlzEEkuWawPXWnzEeYvFBkpABOV6EPW9fT66QFiZpTMmPmShKQG0c3Dg9SXHVuqzFYzIDYi40DW184vCFDIG4jhlJUCeUWJG2/Z2EQRPRlZRoB2pt/EX+F4ozmx90G5IrTrS0K04BUyYEoITmFllgB3Yk6esaddsBbwrDDxwUBkISTe50Bv6dII4jjmVm/uvXy3+ZgvC4GXhkKBmZisFyCABsACHO700s8ZvGYgF2JYFg+330jltTl9CsYKWrZIsz5XZqP1aOhamYpqKSO6Sfi0dDcQGmw5CquCKuCaEu3dmgtMlISGpoX6/p9YDkqepUGFdAemmsE4ZEx+YUCQSaa2HUsNoRXRUJ4cpKUqLl3NH0FWbUt6wbhlPVr13IDa7GAJEzm97lDlybHuDby1jkupS8xSxc3qHqOlPr5xmrMMk4pOaguTXV97xTi0JBBzEEaUY9S4pf8AeAFTsuQJPuuKdLk0oamDpqnqWIIuLg+lv1gVRgRWIIVlcMdhvWCfEAUwS7u4L6b2rtA6ZIUQ1TQlj6t8A0OfajCnx1qZ/ECVg0BYpAD9bin1hnFUYUTpKUTMzqyqD5NujaB9RvFGN4sBOAblZlJc1d/QwdInEpyhXN1+61MRPAEKclN9z7rdrkmvn0jJpdiNA6uEBQdChkVYKuDtTy9YqkKyApUAXo3avxMHJwK5erhqeX1eBJOIQpBZJUdyRrr3ikJWAVImLFvyg/MxLBYwIWLFKgzEDW7A/dInO4YtJLqFQHb9Y9w2Bq5DtHe4pnK88VpFE9UxSlPa3waKpeHSLpB71hkuSTHgwcPGBCWRsXmfshA7JER8ToPSG6eGj7aLZfCU3IfzivAkJkpB0EECUmH8jhaP7BB0vhyP7QIPANGUlYdJN/pDHAnIlkkEkk3vS3W0PFcKlm4hbxDg6U1TbvaJZcdxoaDcXdlKMWAlyXdyb2Fh26CC+HzTNUZlwAQNw+3WFM7h6lM1XIuK+tzD5hJlBIvr3jzcseP/AE9DHNTWirFKysEvS2tt99I4YpKOeYDzDlAvsSH1A23EeLnghSnZgwbdTjuDT1EJMbPXM5FEvRj1rUfB+8Niha2WB5k8Z1JT7p3u9akm8VYxXvBgkAtZxcMa+fSsWYyWcqMv5CX0dJ+/ukLhMtmspWVntsf3jpMXoXzVVUB6UDgbdvnDPCplBGeYl15dVhy4/KaUZ9H+ZzOJmUJJsCMr7H94vwmLQEZQqYXsLiIZ42gMt4hMb3U8t9B5P+Y9ReFBRmsxJNqAgNX4xfMnEhlMwP8AuYfKAzlehIHxZvjWEjH0BEjL6/KOiiaQSSGbq36R7HRwQ1GqlTC4culmuLmzPcdIMw2OSzH3t9/Lt1jPyCpKzmcBwKipL/tDbh+HBWwsQdDRyWfa0crSoKC8UQ1OU5Sz1qaE9/3glLNdjT7D6QHjpQllIUyib7De2topWaAg0fQOT6doVdBGE1eR1JGtwSfJQ2b5wdhVOCpR5WBAIe12e1DpvChE4hFCADQt6P8AfSLcJjlKWEAHtSoG3pGqzDnDSUlKcpAZsxuQ5L11/eLfa+bknqS+ZIAqCCwCQwFNvnAMnBqSHJBHQu1mBbpT1hjh+MSJpJZS8gABUGAIepBcmgDCuju0JaAKsKMtwQCaE3hijEc169vOIYmUmZU0OhBrAEyWc2UOT0Y9439AHEoGYpk3Nh21AFWgDE8A8FRo2tRvXWsaT2ZwcpSpaFgTpilVSiuRLFyouRsbXat416+DpCihlrJUwGcpyjK7gPz3s29KPF8cXHYmTG5rTo+SpwxMEow7aRtsfgZSTkAGcuCJgSlQ2PKlJfVidYBncPSWCUpc6BZBarllBTWtWOpZ4p00cX+JNdGYGHi1GGTDSbISCwIqQE8yVd68p+EEJwSMqjmIygu6XA2qkksTR20MXWfH8i+DJ8ChOGT19IJw/Dgo0Hqwg6RIBLE6O7K+QS9vrBacOkKQAtwr3iArkcgBxlcu5tsYbz4/TN4Z/AKjhSkm0EowR2i/CKClsKhicxUAKadH67x6jiTEAoFwC8wFnZ3HRyKf2npGeeCCsM/grGD6RZ/hGYMUvHieLTAVAJkrqycqn30Z6NqNYIlY1ZHKMzDmBz0OYs6kJZmDsNjeElnT9DL8eb7aEeI4AUF0kOCKbP5wn4oVHPYACpPWjNGu/ETVAKKFEJSoiWjMCsVB95KaCh321jOY/DFMxafDKkGriuXWvMQXbU+heOOa5O2dWLF4xHiJ+RIl/lSkZnapoc3kQw6CF0zFc9A9BR3Yks/xtEOIznUo5gkno258oXqmKKhW7KOw8orVFT3HY90ka19QWPxgOdOJTRLMwar7u33eJTEhFFNmY1qfQ9yYCXPJIeCYpxkxwe7W847ATd7C/wBvFmLGYME1J+/nAK05FEeULLegjGZi1KLgltlVZtB0raBJ805iWDH0D/xF3DUKWrk8xpXd4njMIUqD6jTRrRNUmAFRhiQ4tHkclahR46KmNXwzAeMsFfMkBywckDZ9Rt3h/ICMxUhKBl5WANt6+7fzYwowuKMmSlLinMliRdy7PXvq9hFZ4qrM4IDl6pYmtNP2jyptyeuhXIb8Sw/iodKVED7LOS+vShhFJmpygANlvS/el4ZzsaVoKmBBpais2jk71fSAMRhMqAyg6rB/MPXvFsXVMaJAT1KSUhjbalH9Wi/h0lQQVkMQaVYkfmeoozQBh8QELKlOQbtToax6rir0FP7egHzijj8GY1w+LUokpD1FHt/muHo/xgmUUkkgBI1Db1+I1+UZdOKyqzPrtB54gLByGqPvp84m4fAqY8kTSlRBcjQ6MatXzg/B4fmWpABJ5UDXMqhcdnaFUiUqZLSolmflfm2AA1DkR9A9l/ZVS5WglqAIcOtSta/lS4vW0UhFodIV+zsyZgpgUyc9iDsdC1z3jVTvakEhfhpKikhxmet6Wv17awvm8MQpIZaEhJCTYFSnqRd6P8KmsUnh+WWluYKNDmzKGpzAbNUt2ekWhLj30bJGX+joScVwa1qUuWs5iSrmJN63Z3Fau/pF/snwwypviz5yyQkhkufeu5UQQeqa1MGE5HzFJbY237iJysSgnlL9osp4WcrWaLrszc7g08Tj4UzMjMWzvmY2cAl2F94cHh83MwnDwcq0qTlVzAhLZhqXc5tGpoIYyloLNcwTLw7xSMIPaEllnHUkA+yXA2WfFnJWAeRwunN7xzJY0HumhJras+JYMidPymhDyyGPO6SxDJo4PQODVobysG0WpkNDeCIv+RKqoyMuTj1FJT4KMoUQLh1XKrhaupt5CBOH+zs+6luHsP1JBy9Okb7LtHS8M0bwxN5pGc4bw2YglRLKABQocwSXD0JFwVCpLOaQxw03ESwoiaVqUonmSlCTSygl81X2v2Zt+GEVKkwY4YjeeRfjOMD8qiAAlsyM9QzlvEAfq16xjfaT2hSVEIS7sSVActSDlTpdgekaWfJGUvHzjj6//wCjKzpSAW31a9asNNYnlgl0VxZZTezL8ZnFSy2tXJfXfSFE4lzcE38qQ6nyXSXUoqB5Qxr1b1H8QuxiQwNqNpoXc7/xEy4F4Z+/WLZSghbLD9ILlSwxszgO73MRl8SyKOVKVAWzJBLE6lnNoWWkYZ4TgaVCYpT3OXRiA5foKBvKkZviS8xBLUpS57tGgncYM0JfwkBIylOQ1/QNatOsZkrSVEswewNg+jxKDbbbCizBpUkuC2w1p8otn4zMp38/0pAs4uS3z+sUeLXbtFF8mCFT6/vHRQJ8dBo1I1WNWllEtQMHDUPx8ydoVDFEkMaj6V1tWsUKmuXc8ovFSZouLiOKMaJUabguJVUVOYFwDUB6EPq/zjzFTkkFKXKiQzgO4uNz9IT8MxplLCqPanWGsxbkrAKSouXNzc1ckVgrTGR7KkJIIYl/e7+lK/KBMZSgSBW3nBuFWEGpObpQdC4u+0SxmafMSkAum+gD2JoNPlFY22OIJiXO3Ta0NOEcImqLBIHVaghu2cgQ+4Z7NBKswRMnKtyCjvYMCw638nfc4f2LmLQmfOJSEpUySAEpTcFalKUtVK99maLKgUzO+z3slPUspJGZKQrKQpRIr7rJKXAe+rXjbjFGSRJTQJSAWzAuHZ3Aq5PnrGc4D7SFRWhCkpSoutZBDgAgFxzM5BZz2uCyTPJmKJJShNFvo6iAkMXUpnNAT0tEXL4KRSfZwwBUCZYIXupsvdx2+cRnz1Jycxua3pSjabUiybxGYlbJuWSEl3OlHqfnCmdNWFZVAg1FR2amkRk9aGkxzgZksDLZ6ua186xcQhwWl5gKECvk9X84SI4ekAkl7s2Yv+nnrB2GSvJyhiQBQOs61U9mhoW9NmuuyeJxKGqCCCGLEP1o73jxONINHIvuYA4hNMu7vo5pawDuK77xD8YcyEvzLLAMwuzb1gXJPTA99ocf4woJOajXJixfF15KAPd6WYV6wPi8I08y1ME5UlZW/hpcV5jSmwe7ByIgMGkFWQuy8qQkukgGhBIq4Y6XvFfLkvsmscL6HeC4iFpBb46wQMVCGZIAIAJAANhqD1Ne9o6XPmFQAdjTMoZQCdyb+T9I64fkR6Zz5Px3f6j44nrFa58UyVICXmTADn8M5WLK2IdxEOKzpcpwFFSgWIIIbqWBIS+rdni/mh8nP4cnwRxWKGo9bRheKLQqcurXGm9T9PONdxaeBKxBSmYlUlkubZixAB1cHTePneJqpTgZVAN6Wpfv2iGVqR1YoOK2BcWQElwQ7uOos8JVTkFQBNhp6wXi5oNQwYVB6MB+sI58spPT71hEWHcqXzUYoJD9OpGkE4zhqCu4QwYlgz7dSYVcFnc1Wy6ktQau8Mp3FVI0Zy4CgLbjqwrAewmfxWKJURQh9NW1MCrIzPpDvHIC1CaW5qaB+rXIbVtITzEVJG8LRi3EYcUrps37GA1y2O8NQgqlVIDWAGYnqS7JHz2hau+wjL7CQ8TpHkSjoYxaVMS1okAO0aPEcAeWAgMEO6lMHGutS5DCM7OSag1jmUlLokX4Jgom9OjfGHp4o0ssSCbEpf0f7vGcw7iLZSlTFhCQcxLADc27RuHJhQ84Xg5mIUlMtJUbMLsWG4FXYP1jcf8ADqcPKTMnHImiXDuVNmKEuAVFIoSGAIUHjMqX+HCZSFAZcqppCrlNWPZyw8zWNHiPaJK5afHl/iEBSEhGZYUkqBog6PUP1alYq0kqCjRYLEoMsS5KfFXOYhSUjLKSr8u+YC5bQ2oYOw/AsZMRNlYkshSRlAUSHrmzMK0GobmSxNhk5PHVygQhIQVKqUJolqlLoIpTLewhZx72qnpWkJUVFZz8wvzFklNlBrd6vATt9D2T4vifAmGVJw4koSsglQVnWQaZypyKValFDVob+zszE4vNLCpctMpQLAABZICmclkoSAHN6gAbKMfwXEYjDoxExkKzKSzkGYEgNlQ1Gsd+jQVw/gq5GDXMmzEBKkFWUEFSStQ5lCh91ACd32h4xUnsF0OMXNmL8My/DlywHWohJmBV25QASoFBSRSoYUJiEjHIkqzZ5pcMQsglxc2Dt1e0ZadxQJlhLoKJaSnK+VdDmBOZPOoV91hoANUMzj5dJcljR2rqHiEo29GN+njaAohLHmqHDs5U9dGYP5wJjvadMiWVA5iRSrdgGTXs43jC/wDE6klRTZQqNAT3+ULV41agxJL7xvFse2aTGe0k/EKBUXSdBejOD1tXrFczjiyalRy0DsC1ddNKwqwSCcyGoCFDzp+kQxCbpL8ygB2f7EWUUI2bGbxaiUomJX4aElWeilTVDOcuV8wCiQCWNL1q44f7T4iTLQtYSpc85UuwWEkFsqveBU4HpVzGKkYdUzFqkoFVzUgebD4/WNV7RTPCxQIP/Klul2uoqQ4B1F+jCHWPTYOVPQXj/asCWrKAFy6KqWckZquxAZTAD1gCd7cMSli7uFEVANjruN7dYSKRnkzAlm5WPqT8A0dJ4QpRSqYKLAQBZ8pHMTol2HVzCrEmFyo+l8A4mcVhpi0eGZpBMvMSFGYxSFpJqHByuCKsQQ7xDieHmGbMmkKlpXJCMhzLBWSjmPMySGChV3AvWPPZniow0k+IUyAnnXmz5lmwSBmqxKQWYJs14p4v7UDETzLE0pSt0hkZ3UhiQCMocl2JOgjPrig+rHXH8TN/BvMXKmyyElCkIWmqVJUkklagE/lqAXePkvG1mWRzXTlDeVet4+lcckzC6QnLIkpQmUkZSVBKQpeig4LODTlj5XxrCrSQFllBswd602oTpSGQZCgjxF3Z9PO0dOw4UA5JJdhqG3ic+UQFEOQCxGvf1ivDKKKEsg1FGPS/WMIDSVGWDbb9K2ghXEAlszKd3Z6dGpSLcdLSEhYKswNQWvWtrD6wrJBFTQPVowS3E4gKPKGAtRiHq3kYpWpzeKir0OkH4LDBRD2+9qwGYvw2GISSA7gny37wDPwpplDvQ9DtGpwGGSEvlKhaimYgAi9q0MFp4dmIAORLgqH+3r+Zz8Il07MYdPC5rUlq9I8jVYuUM5pK/wBwJNtSHHxjosazSLCAAWclgahJezuVab3Dg3hZN9lpMwKZeUqIcskm7MKhk1ckOaC8FfiSZifEQcpBPMBRvJ7PQ3o0E58gSykBJLsRRnYE5U3oL+keZGXEFGYHsiJbmdOB2TLDknYqV7obpBXstwMyZyp01xLTRKymit2Acu0PMfKSpJQClC2FCXY+Q12JpqWhjhRMXIl2UJdgTVlCtCQ7VoHoI7cWRVfsDV9GOVgziMSpRdMtQIzAPU2fyIHSG34CVh5niHnJIyhy6CHrSmvwh2lPh/8ALYF9xY3o+5fzML+I4AFQWUFSCGOUsQWdwQb0AD0qXicpuX0ahPieLqMwpSqjupVgB5Al+ldI02G4miaEmekTUS5SEIUEqWQc4lpdzRQqXIrWhoyjG+z0vwmQolT1U1Cz+ia36GCMPgMRLwhl5QE+KmYs7hKQkDqKm2/WHi41QbIL46Z2WSghOZQDH3QTQECrr1BSH70EX8XwypUxkKE6VPkJCVaKSDRwR7wYU66aZiZw2bLNUukKBzg3rRtX6aRueAcGRMwygvFJlLkoUuxICVHlzF6K5rBzzgXDRbGkjO2tHy6ZiFZhzEFTvv1+ZgTFTualB0sIYcQwZQtQBCggF1JchtDu0KJkv5PGoKJhL29YnLVZ9P2g7ByQgAEOSkG1vOBVyWLbmAMOsJOHhrFSVyzXUM2sC8PkFUyWD/cB6F4q4afiDDDhiWmA7H9oKXQGEYXEZcfmSHUMRQf76fSNV7fqSucVVGYkdRUmvmYwuK/9Qo//ACEv/ueNJ7XzypKC/eKxWmK/QvwOIySlbFSR8DGkkzfD/DBOUEEJzGoDJCirvmUo+UYzhK3AB/6ifgDD3G4p0FX+ctRrpO1rQY9AlthszissL8NL/h0imcS1TJillypS1p5bA0YBk6l4b8Ow0hKZuXN/VBytdOcMWmG5ANyAWfVicRw3ArmTGWhRSCOhdgxD30PpG04HKJnZXGS4c8oADFNdwFCm+8c8uxx6rEfhcF4aSMyiwBLlIJJJqKOACz3IjAcXwqZq0iYpQJdlpSVECmULQkOpnJcEli1GaNLxfignFZJGVLl7NoGehJfW3lGSw6lTlKpmIdlBALhVD7zetO4hbpmKuIcAVmypmCZL1KHGZy594ZgwqxDUIhRieCqbMC7EnMRUVLJ7UtvG3Rh0y1hm5fV9VB36wFOmBTuBSpAq9RRtNPSBy9m7MueBqV7yjlCe9QatWFUzhq8xQAaaRuZmDyijk/6aBndhW9oE4bwla8sxVtAH8vp6RudGqjJp4RNUPdZtNdo0HBeDLllC1JzA6aoNfoemkP8ABcMCQpyVK1P7xPDIyciq0cGhoLaVhedhSLkYNINBXUNRtaRTxDh6w2TlFGo5e71NmeLETF5yWfKnQaOdrWizB8TCwAQSxSTToSQH1DgwL2HQJ/hyk0KJiyLqDAHsM1BHQ9TxlvzEXplGtdo6Ftg4xMvg8aoIA5VOLUYMaEvcn94sQKF7k1IJNy1HdqEWvA5lsCyaPUgUYNXqXcRLCqL5ndNC4BoBVqs+p1jnlXoUNkYcKD8pLu4bNvoaUYv3sWMTOKJIIJIN+Zkvo5bf6bxGQ7ihqHJZjQf+R7v63gpQRn5kHmSDmzEFwQCwDkliKEV1iSm0Gz1c8qCrJerjo1Nzv5QZgkIEwJUsgf6Utfe3z8oz/EsZl1zCgJFAxcgORQsx/WDxj0pw2cEpUCm4r3B9Pg0duOLls2hviZAw0xSMvuKSkqLEnMAWLBnDEEWbuHEOKUsmUHdNATbUEXCb7akvC7BcRBw00KJM0rzJSSaAFIf/AFuU0GgOsSw+JT4lQeXSgYtWtbEn0jTjTEaAcFwNRnE4iclMuWoOnxOYhZykBgzU0LCkalXtCjEJyypKUJQ4Uzpz8uWpBcnKSBmBZzrEV4aWqWZawpiXPO27OXFbB7aRStcpLiXLQElPPMLkBmL3zK7amtKw/JtUtDqkKPaKRKChMQhSJjcuUBSS272DO/8AEZzG8Jlz0+JLaWsqIMoWUQASUHQM5y70EbfCcRUqZ4UpshokkAFwaGnvGnx7QFiuFISsTTmUhwtbDmEwChOoBetiaEtaKY5V+sjNWrRg5qyL9qWjvDCgOlD9+cN8VwxZJX4SkguQwURS93PWB8NgVqoJaj2FYzdAsEkIIV9dx+sMOHDmPQj5xEYNQooEG4frBOBmZXcC7ubxWDRmBzg00n/OfnDv2mH9MBt4ijDy5thlUC56wZxmT/TitUmxL2jNcJQHSFWKtL2LRs8Pw1KUBSwS5zDUGjChjO8Lw4BSoiytLmNWjh4QUiYFIfmCQ+Y/6h+Ud69IlLURvZI1HKmhq9Wsz9D+kDtkDFiNunTpDiZxAql5aJQllM1yAwJOvp6wjxU3xKJ7beccvk9IcjicsxBSA7rtY/3V7QTgsAmWXcBTXA0tv0+NookyhLS2bOxJzEMVE0q5emkRON5gG3+d45sspX+pmW4qYCSCLXNXA7gbuW6naK8KhiWKlVZQag7Zmfy6wBxDiJ8RQq52Tbr1s8X8OmqSkKXzUDN6edXinJ0ZBOKS/MGS1Kuwpft2irF4tSMo1NDpoa9qQLO4hmXyvaoF6dtQa+tniWMUkSs35hQJOlOtKEEdm3jXfaGoJw890nlcO4NnpcefzgjK7KI1bdvsgQiwUxk5DcVFKeQ20atoJ/H5SAkKOZ9QE0cHu4+7wEKmH4riyhKnS0ISVLKEnlYhnUWNK1v0gDgWNmSyoKDO9WZsx/KdSwA7CCZMnIl1VJq5vpT72gZWIclidhR+5h3NgY0M1JjyEE3GzATzgf7T9DHQKMXFK6qKjQ7lwD3PLptAnhKVRI0BKubMBe1jp8IboP5iCHsNnN72b+d54ZIJ5suZvJgeoP0oRe8c7ddCWByUzB/muWFMoF6lg3M1NVDrF6cVQpUSBtp60cirtv1jsTNSlJSlzUM/cgVY1vcDWB5shyxVTmupnYPUWDu1Gb1hKvYUxVxWUBbKQFOcoSGJD1Y0sKA/OOwSlTJWXQZlAl6FjlZtAaxfxFBBAcn82ttQRrQ3rq8D4RakZVoqACCHrt1jvxtKIGMsNLKZRLEzCl2FnIoPQaamL+F+5zKAUokgVFizGzVCv/GLpWLCmD3Ys5egeveu7sYnOleGOYsDVg9HsGegoLbbmISlbCi/EzFBwnlOzAva5LV+UDKcB1M400JPb184kcSOVCJeZ3LpCsyjeugoCbvvA8uZmJc5TUsRWpLelvKGtphYFPzCqqqQQ256b0NO8Qw2KUCVhwSpwxqGZ6kVMNOG8NQsKzqUpKGUyaBQd2fTVzS+mrU4GXMCkpSmWpOXKyS6Q1Qa1Yk1Ll/KC88YumLYZ7LcWK8xXnnpAymUpCXUWzJAKfdqAH8mjQHgsjkWMPlXMNs6QUXy5k7MBXv2jB8J4IuXOUmYoANnKkqBe4Dam0b7h2LQ8sZFKKikZkMUjw+VkpcMGNcruHNau/OF1ZRSvsXzcFh5iSpdcqaB3qS5e7MDuwaMdxLg6U5jLqB2sTZx84c8fStGIKM7KBGgloINiAS4SL1JgHDTlhdLhxVlCruH8zaDFOI2mJ8HhXVSh+9If47CclYt4VgFTC6UgEFnbo8O8N7NTp6wCkpFiquWPQhJVs5pd6FXsBwYrxDkD+n7upc0zN0eMzx3jOaeskBd61YaAABh2Fg0fbuE+zsrCSyUupbEk6ktamkfnHHTwFNo5aJZHZWMWuzWJx+WSBckOf3hb/igzOHDgG320CS8WhUstlBAYHZqRfwbA+Inzq9Kb1o8caSSGGUnFGZpT+LNBMyWkqS5IDMKtU2P084vk4YJACXOlekCDEO9Hyu3qS3w+BhXGLQ7LcRKR4qCnMohAdTjLrygUL7nfzgrwUjlUFOTlv2NQAxFRp84CkuUhmBce8GpcuPvWNPjMRiSgFQUrKAfdBSyWIcN0/8ArAjskZNeEQqaqWzHVq/O+ke43gngpSplLYCobKDzEJL3sRSGGLx0yYtS1BNVGoDVOhpYetNY7E4wJUEuDfV0v03pXz6QfkNioLAAb7/ePZMpKiNGq1PX4GBuKzcqSuWxykPmIDEjY3DvXSKUYk/muqqbAnYHR+tIm40YPx9iKtsP0haFEgMCSNBQjcQUpSgkZvziwNR3LbRXgcCQdCTQkUKTYhzGlJRWzMMTIH8hb/AR0RnSxmP9RI6G/wAo9jl5P7I8iuXiTc8rsS52q7g1pTTSOmVJKTmB1oEjQVoCR0d+kDJScrruHIDvQ/lbXSvwaPZGI5RmykNU0D92FSwHlaKuhhj+DBDl3NQ1auzUOwFTv5mUnDhJsc33YA7jU6+QnhcZyJdyQCANN6P3q9Y4zVBJJ5aFg7PV9dLFh0bWFbCgdUpBKs5YgMwbK4Fw3u08qetkqWks4olyHBdtjRiBSlLCCw81IZORSSMy6EqpVOVrUuXIjxEshkl1ZQOYsS3U0alW06vDt1qwliZYZ8ursAQK0v8AxFRWZgoR8dN9x+5j1eJKi2XlAcv+o1ETkKSClgkPoCN9RrbXeFTBYMlLq8NY5VDKZjgZQwJLdrE/rEOK4qTMlhUrMoyyEkqykB3HvOSqxU9GzCiWg/EyuVRBFaOAxSDSnq9o98CTIQUf08xKiUqygpIooc3KxGgKnpQ0EdCzJR2gtinAqUVAS3UWZhcAA1fQbw1wS6qlp0J53SyQHBJ/KKNYt3tE565qvDXKyq8Rk5cqSySHYkhhU0cXJ3inC4RaEhWRJS6i5JCkMrnfKzsDm1GVzSx5J/u7QvfQRikkSudIBpmAIfcWLUUXy2arCLOCcSClZVKyyxo5UVA0YtUVIU4G9mEQRh1OAUtnyAHxCOaZkCBRNBlUR3CrMHoRhChaSUqRNUHKlEku4BcgUOYsc1jStw2ODXaDTH0vg0vEoElDBYzKlKLhrlSTT3bG5LklrwOmeuUcpBkrRlBZIcBLAKJLO9TY79Y8wM9cqaVEAhCSQ6ihObMsKazuZargJFm1gqZxufkTlSlCORqOVCavI7hLBtbh3FLx1xbqmUjaCfY9cwrIKCtH9wFXPb59PX6FKkslnbteMrwTjE0pSlaEZhmSSFEOQqYhKsuQgD+mx5ix0hmnjigoS8oC1FSarKg4b3eUZwyklnSbtaOqD0FJWWe1PERIwk1TgEIIB6mnmY/NWLwpUqnkNzH2j2rxqsRhz4iENklzEkKUGzS1TCk1IUeRTO2lYxuF9mgVIWkO+ZSQpwTk94ZSkglNKasWBhcmSkZij2c9n1KU81AGWnNq9u4rGlwvDUyny0FaDr8RDJElRSyUILFvfIFclaIqGmJ2PSkDTJYUkFIOZT8oNQzjzDg22EefLJJbYvRWZCTVzSo+/KK5eUkhg489aRMpysxBJcgMQcrs/U0Lj7CyfOUFK2oSxZ9aHYwYyUinotRLS6melmdq6/e8Mf8AipUnDFEsK8VLALcks4UUuXcEUanS8I5OLdieUBn1cX9HhrKQgpIPvMQnQ9GHw84pGTi7QtFf+MFY5iVWPM5epautz1hVPbM6QzGgFqi1fSLuIZgMtMpUGIFQLn6+kU4ZXOLV6wrb7YKopmYQTkMdC4pZg2sAo4UQSAosL1qNb+TN1h3LQ1dfXziE/GUKk3O7enwEJKYG6A8Mkr1dtSNP1/WCkEJGUrYsWqWOz9vSsSwM9RBKqn3qC/dtoqSnxEg8tm7Mdtnt0iE5uT+icpWA5yamYH/7if0jo7x0iiixcuAKf/mOhdkhfNP9X72H6n1i6QGUW/6T+bmveOjo7JFWPMEgZHYPUeVaQQfeT3jo6JoKDuJzDlua5X6+7feAZSqj/ufWOjoUJ7LHKr7/ADRWJYILgGh+kdHQV0Kw+egZFUFoSTeYIzV929bmvrHR0ZAY74SppRajrIPUAFh2hRLml01PMBmr72Z8z7uwd7tHR0c3sBpUqaXhyLqIKjqohJYndnN946aslCSSSTMUkk3IzJLHo9Wjo6NB7GQvxE9XjJOYupgqp5g6KHcVNDuYZ4eaThwSSSaEk1IEwMD2jo6Oz2wmo4YOVP8Ap+SUkehUr1O8NJoaUlqVJpvkv3j2OjogOhTipYE2YkAAOlLNRssos23Mqn+Y7wpmzD/UqaJChWyiKqHXrHR0Q/J/pAfYMv8A9rus+bkv6gHyEVYhLTC1G2jo6ON/0hCGQZmYfl+UZfiaudX3pHR0X/G6KxJ8CrfVNY1EpIHiAUD/AFMdHRaP9BYjxAoP9ah5BZpAhHMO36R7HRsvZvR7NNVdh9YXyfcV/pH1jo6OWfRP2NcYdNMp+sVYVA/CksHBodQ4Dts8dHRJEmDzppzGp9Y6OjoY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7892" name="AutoShape 4" descr="data:image/jpg;base64,/9j/4AAQSkZJRgABAQAAAQABAAD/2wCEAAkGBhQSERUUExQVFRUVGBoYGBgYGBoaGBgcGBscGBoYGhoYGyYgGRsjHBoYHy8gIycqLSwsGB4xNTAqNSYrLCkBCQoKDgwOGg8PGiwkHyQsLCwsLCwsLCwpKSwpLCwsLCwpLCwsLCksLCwsLCwsLCwpLCwsLCwsLCwsLCwsLCwsLP/AABEIAMIBAwMBIgACEQEDEQH/xAAcAAACAwEBAQEAAAAAAAAAAAAEBQIDBgABBwj/xABBEAABAgQEBAMGBQIEBQUBAAABAhEAAyExBBJBUQUiYXETgZEGMqGxwfAUQtHh8SNSFWJyghYzU3OSNENjorIk/8QAGQEAAwEBAQAAAAAAAAAAAAAAAQIDAAQF/8QAJREAAgICAgICAwADAAAAAAAAAAECEQMhEjETQVFhBCIyFEKB/9oADAMBAAIRAxEAPwBenh682Yspy+o1DAuSDp8d4OmYFFyEuNHsWYsntT+IUo4oUWJYb/p3iqTjRnJGYl6V1NLNUx51NnFQx/wlKnCmKXp7xU70oeUAGm/d4vlYA6EBQDBQFSNifvTaF87Hh3CXcVJqKj4Fump2iyVxXmDns2g1++sG5ApE0GYlKEgpWHZVcp2az9YZSZEtudRY1/nTpa0BTpYoqzjv8dopCmPNb4bj3rw3fQeKD8VgJKlUpq4Jf9DHqOHy9FJ2csr4bl/u0K5k1fiBKQWTuKFvygilmgwSUL/te5FXGtI212xeIb/g6Zg5VqChY0DG1grfvCvH4VUohKyxIcWKVb16etYsnBYbIQ9nJA903Ai6VxnMCicKKoaMQ41P5ibv8YKcl9g4idLk6PsDHTcUpOtAO/mT9INm8NSgZgoqahIbX6QEcWhRyqDpNNrR0qV9AcSuVxDNQpc3gsTda9vuz9ICGJYDIGGrRQviJeu0PV9C0OZPEEAtVqa9dIOTiEkMkkHY/KMouZmYjS7U9DBkvEOHYBhY6jet4DxmoaiaxLgA60+cSGJDFspU32A8AIxWapyhJ122FLgm0CJxGU0DHfttBSbBRpk4tJCcwDswZ77EvaL8NlAcgDS/lV/pGYw+MU7vBqcWb62602+MBxkgpGklolflKaG+Y696b+kQXNAJ8NRCtHL06Pa8Z1OM5mYAaj+fKJS8cH5ScpraxsLffrCVINDxRJCVMVOalzRrOB3fyinFYlbG4Aej3axZ7VNRAcviIJr51+UFypqVgKQasQK/AxuVdmpCw4xVGBY23hxh1KCR4i11/KFKYfG8AYKSHVMJcuAx/KR86axTjOJKC7sGoem+0NKblqIYwSNArHJINHYNU0al3NYEkI5yumZqvQUq7aCEcqYpQoGQVC5fYPfzhhigEAjmKma7ueoFjSOWUOOhz3E8QqGYndteh26wPKnBSScgRmN3ckbnSKJKQyU190Eu/kGHnFGPxTPWBFeghGJxyUDb6wj4hj1FJygEGmb5sB0ixEpSuZZIo7XpvWCEKQlDllOCbMKi/wDB84ZpRM0Y1ecm/wAf2joeT8MFKJBlAGwCVMzdDHQ/kRqGf4dCySkEuSCSajrX7tFY4QVAMt7PS+hJrBstq27D3i+lPP4xdMOVAKaqNDp/ufTy7wnL4HFk/DLQkhwSzgAZnJ6HXrASHJppcmgoH7/CG6gXGYue5b4frEVywHISxNQTRjuwhogaIIxawkAkH+L/ALwSVnYlTBuvXrAuERTLcsytqWNNr2MFBwnMpswBFyN9/qINJMwRhcUqru+v6UiEzFpBdI5nrUtrvAsucsgPQnZtWDn4+sTVIcGjqDF9WTT6fGFrYaCV48ZgygC9XsxGlLxajFlZFAW3Z2N+kLgEqzFSSAGclnIeunesXIST7qfdFFAlzqzxmkgBiTzB6Au4ahGvR9PKFnE+GgcyGZ7AvT9YNRifyF21B1Oh+B+EeyAATlDpo4vepJ+cPBuLszRnsxTQ6+sVqWkUId/hGhxfDkrIIcbguS+5fpWE3EMFlIBa0dMJqQjjQGiblYj4/CL5k/OH1FCBtvAZFfOJKFaG8VomXzZrMA7Aa7mLETHNdPSAVggl3cRwmmDQByhsye3yj3E4kPymnTygKU5NdteziGEk1toG8j+n1jdjlacRYl3F2+sUrxpYsTf4O8STNSslKTUZqabBvJ4XzqKIZoHEDGMiYVAhwxGpr2i/DBaZZUGaoZ6mrFhd6QrRRDuxFwbl9qQzwazMUkHMUgehGm1/rE5aAkO8OcqEks5NQ9zYEtuPusD4jEpXlBBZ6E0HUClukeFIz9CWAr51gdc4A5Wd1EAXaugjma9leg/CSjmJcAfHybWkSmYQqIUuiR7ocFz5flgjDS2GVVUhycx/S5EQxM917gIr0cgM4u4iO5MagecpwQ7EuKb+UCzZIlgqUAfvaF8rEZV5X5Um/Qk/fnEOK8RORwgqZ+3X53hmmnQSrEYvOpg7WJFWHaD52GYJSCUi1WKqen2YQyMeZhSlIKif7qM9SXEPZ/DnoVOoCzU2qSYXJrsDB1YKWPzEdI6K1cMGqnOpGUCOhLQo6E1ANhUm1OtGEdNPLQnlBPX7rAFUlClMkJ95SnAY0dmc3sAYdSOJSggFCQvMU/1FhmANkIuDpmUajQRlH2UPcSgSkpzp5pjNqUgvoxLk7/V4Uy5GbKVHMBq3mPWGKSZi1K9+pKsxqo/z2vEhhEpKquTVqBm1vs3xjKRhYcGQokUclJ+/T4xFPCV1ZttnhpjZYzNLBZwVdSdf2itCzStXtY0Bq27gQ/N+jAMzhs0JcuAGGvr60i5M7K2cmu5Y7fpB0vEqICqghwzXBLkfzAmJ4SkhTFRILgit619Go0LzvsW2djJQSBlqkpFQX6h+pGsLxi2VSnr8PWD5PInKSFJNBuHr5G4gA4ZTBwyttx5aXr0imN2qZgyXjMwqH1fdtOvmY8lT0vmcJAOgsdL0Iv2gbEz0BLp90MzC/wAbiBZgJAKQ6Qdq1PwHWKQjZrNBK4glNA1SNRUfMfO8LuOSswzAk5TlNmG+u9IX4nNlSoB2clhVqa3NXPnDQTM6QSxcVLpdiGL/AEhuPCVi3Zm1gPa/0iM8hLMb236w3xMsBJ2Bav3aAFpQoMoAKDgNS4oYvGdk2gOac1Xt5RNAa8DJmFJIOh+UepmvFQDPDzMp02+6RbjiczpcgDSFaFkOHpSCJM4ktpGejWQws8JUo7v8YjKVmNT2rt3gmXwxC658vcfGGHDPZtCi5mkgbAfW0K8kV2NQBgpa1qZBJ076mNLgsEEMTdWlg7VaCpa0pTlSn3RypD8ujlhttFOJUoMxc1ADV6s2rRxTyub1oeKKFTQZqEsw+l3H7wXIwYSTMNWc10J1FPvaPMKs5ilgAkMSRUnqTW4Ose43Esl2JF2AqdNYm23pDdk5UzlzEEkuWawPXWnzEeYvFBkpABOV6EPW9fT66QFiZpTMmPmShKQG0c3Dg9SXHVuqzFYzIDYi40DW184vCFDIG4jhlJUCeUWJG2/Z2EQRPRlZRoB2pt/EX+F4ozmx90G5IrTrS0K04BUyYEoITmFllgB3Yk6esaddsBbwrDDxwUBkISTe50Bv6dII4jjmVm/uvXy3+ZgvC4GXhkKBmZisFyCABsACHO700s8ZvGYgF2JYFg+330jltTl9CsYKWrZIsz5XZqP1aOhamYpqKSO6Sfi0dDcQGmw5CquCKuCaEu3dmgtMlISGpoX6/p9YDkqepUGFdAemmsE4ZEx+YUCQSaa2HUsNoRXRUJ4cpKUqLl3NH0FWbUt6wbhlPVr13IDa7GAJEzm97lDlybHuDby1jkupS8xSxc3qHqOlPr5xmrMMk4pOaguTXV97xTi0JBBzEEaUY9S4pf8AeAFTsuQJPuuKdLk0oamDpqnqWIIuLg+lv1gVRgRWIIVlcMdhvWCfEAUwS7u4L6b2rtA6ZIUQ1TQlj6t8A0OfajCnx1qZ/ECVg0BYpAD9bin1hnFUYUTpKUTMzqyqD5NujaB9RvFGN4sBOAblZlJc1d/QwdInEpyhXN1+61MRPAEKclN9z7rdrkmvn0jJpdiNA6uEBQdChkVYKuDtTy9YqkKyApUAXo3avxMHJwK5erhqeX1eBJOIQpBZJUdyRrr3ikJWAVImLFvyg/MxLBYwIWLFKgzEDW7A/dInO4YtJLqFQHb9Y9w2Bq5DtHe4pnK88VpFE9UxSlPa3waKpeHSLpB71hkuSTHgwcPGBCWRsXmfshA7JER8ToPSG6eGj7aLZfCU3IfzivAkJkpB0EECUmH8jhaP7BB0vhyP7QIPANGUlYdJN/pDHAnIlkkEkk3vS3W0PFcKlm4hbxDg6U1TbvaJZcdxoaDcXdlKMWAlyXdyb2Fh26CC+HzTNUZlwAQNw+3WFM7h6lM1XIuK+tzD5hJlBIvr3jzcseP/AE9DHNTWirFKysEvS2tt99I4YpKOeYDzDlAvsSH1A23EeLnghSnZgwbdTjuDT1EJMbPXM5FEvRj1rUfB+8Niha2WB5k8Z1JT7p3u9akm8VYxXvBgkAtZxcMa+fSsWYyWcqMv5CX0dJ+/ukLhMtmspWVntsf3jpMXoXzVVUB6UDgbdvnDPCplBGeYl15dVhy4/KaUZ9H+ZzOJmUJJsCMr7H94vwmLQEZQqYXsLiIZ42gMt4hMb3U8t9B5P+Y9ReFBRmsxJNqAgNX4xfMnEhlMwP8AuYfKAzlehIHxZvjWEjH0BEjL6/KOiiaQSSGbq36R7HRwQ1GqlTC4culmuLmzPcdIMw2OSzH3t9/Lt1jPyCpKzmcBwKipL/tDbh+HBWwsQdDRyWfa0crSoKC8UQ1OU5Sz1qaE9/3glLNdjT7D6QHjpQllIUyib7De2topWaAg0fQOT6doVdBGE1eR1JGtwSfJQ2b5wdhVOCpR5WBAIe12e1DpvChE4hFCADQt6P8AfSLcJjlKWEAHtSoG3pGqzDnDSUlKcpAZsxuQ5L11/eLfa+bknqS+ZIAqCCwCQwFNvnAMnBqSHJBHQu1mBbpT1hjh+MSJpJZS8gABUGAIepBcmgDCuju0JaAKsKMtwQCaE3hijEc169vOIYmUmZU0OhBrAEyWc2UOT0Y9439AHEoGYpk3Nh21AFWgDE8A8FRo2tRvXWsaT2ZwcpSpaFgTpilVSiuRLFyouRsbXat416+DpCihlrJUwGcpyjK7gPz3s29KPF8cXHYmTG5rTo+SpwxMEow7aRtsfgZSTkAGcuCJgSlQ2PKlJfVidYBncPSWCUpc6BZBarllBTWtWOpZ4p00cX+JNdGYGHi1GGTDSbISCwIqQE8yVd68p+EEJwSMqjmIygu6XA2qkksTR20MXWfH8i+DJ8ChOGT19IJw/Dgo0Hqwg6RIBLE6O7K+QS9vrBacOkKQAtwr3iArkcgBxlcu5tsYbz4/TN4Z/AKjhSkm0EowR2i/CKClsKhicxUAKadH67x6jiTEAoFwC8wFnZ3HRyKf2npGeeCCsM/grGD6RZ/hGYMUvHieLTAVAJkrqycqn30Z6NqNYIlY1ZHKMzDmBz0OYs6kJZmDsNjeElnT9DL8eb7aEeI4AUF0kOCKbP5wn4oVHPYACpPWjNGu/ETVAKKFEJSoiWjMCsVB95KaCh321jOY/DFMxafDKkGriuXWvMQXbU+heOOa5O2dWLF4xHiJ+RIl/lSkZnapoc3kQw6CF0zFc9A9BR3Yks/xtEOIznUo5gkno258oXqmKKhW7KOw8orVFT3HY90ka19QWPxgOdOJTRLMwar7u33eJTEhFFNmY1qfQ9yYCXPJIeCYpxkxwe7W847ATd7C/wBvFmLGYME1J+/nAK05FEeULLegjGZi1KLgltlVZtB0raBJ805iWDH0D/xF3DUKWrk8xpXd4njMIUqD6jTRrRNUmAFRhiQ4tHkclahR46KmNXwzAeMsFfMkBywckDZ9Rt3h/ICMxUhKBl5WANt6+7fzYwowuKMmSlLinMliRdy7PXvq9hFZ4qrM4IDl6pYmtNP2jyptyeuhXIb8Sw/iodKVED7LOS+vShhFJmpygANlvS/el4ZzsaVoKmBBpais2jk71fSAMRhMqAyg6rB/MPXvFsXVMaJAT1KSUhjbalH9Wi/h0lQQVkMQaVYkfmeoozQBh8QELKlOQbtToax6rir0FP7egHzijj8GY1w+LUokpD1FHt/muHo/xgmUUkkgBI1Db1+I1+UZdOKyqzPrtB54gLByGqPvp84m4fAqY8kTSlRBcjQ6MatXzg/B4fmWpABJ5UDXMqhcdnaFUiUqZLSolmflfm2AA1DkR9A9l/ZVS5WglqAIcOtSta/lS4vW0UhFodIV+zsyZgpgUyc9iDsdC1z3jVTvakEhfhpKikhxmet6Wv17awvm8MQpIZaEhJCTYFSnqRd6P8KmsUnh+WWluYKNDmzKGpzAbNUt2ekWhLj30bJGX+joScVwa1qUuWs5iSrmJN63Z3Fau/pF/snwwypviz5yyQkhkufeu5UQQeqa1MGE5HzFJbY237iJysSgnlL9osp4WcrWaLrszc7g08Tj4UzMjMWzvmY2cAl2F94cHh83MwnDwcq0qTlVzAhLZhqXc5tGpoIYyloLNcwTLw7xSMIPaEllnHUkA+yXA2WfFnJWAeRwunN7xzJY0HumhJras+JYMidPymhDyyGPO6SxDJo4PQODVobysG0WpkNDeCIv+RKqoyMuTj1FJT4KMoUQLh1XKrhaupt5CBOH+zs+6luHsP1JBy9Okb7LtHS8M0bwxN5pGc4bw2YglRLKABQocwSXD0JFwVCpLOaQxw03ESwoiaVqUonmSlCTSygl81X2v2Zt+GEVKkwY4YjeeRfjOMD8qiAAlsyM9QzlvEAfq16xjfaT2hSVEIS7sSVActSDlTpdgekaWfJGUvHzjj6//wCjKzpSAW31a9asNNYnlgl0VxZZTezL8ZnFSy2tXJfXfSFE4lzcE38qQ6nyXSXUoqB5Qxr1b1H8QuxiQwNqNpoXc7/xEy4F4Z+/WLZSghbLD9ILlSwxszgO73MRl8SyKOVKVAWzJBLE6lnNoWWkYZ4TgaVCYpT3OXRiA5foKBvKkZviS8xBLUpS57tGgncYM0JfwkBIylOQ1/QNatOsZkrSVEswewNg+jxKDbbbCizBpUkuC2w1p8otn4zMp38/0pAs4uS3z+sUeLXbtFF8mCFT6/vHRQJ8dBo1I1WNWllEtQMHDUPx8ydoVDFEkMaj6V1tWsUKmuXc8ovFSZouLiOKMaJUabguJVUVOYFwDUB6EPq/zjzFTkkFKXKiQzgO4uNz9IT8MxplLCqPanWGsxbkrAKSouXNzc1ckVgrTGR7KkJIIYl/e7+lK/KBMZSgSBW3nBuFWEGpObpQdC4u+0SxmafMSkAum+gD2JoNPlFY22OIJiXO3Ta0NOEcImqLBIHVaghu2cgQ+4Z7NBKswRMnKtyCjvYMCw638nfc4f2LmLQmfOJSEpUySAEpTcFalKUtVK99maLKgUzO+z3slPUspJGZKQrKQpRIr7rJKXAe+rXjbjFGSRJTQJSAWzAuHZ3Aq5PnrGc4D7SFRWhCkpSoutZBDgAgFxzM5BZz2uCyTPJmKJJShNFvo6iAkMXUpnNAT0tEXL4KRSfZwwBUCZYIXupsvdx2+cRnz1Jycxua3pSjabUiybxGYlbJuWSEl3OlHqfnCmdNWFZVAg1FR2amkRk9aGkxzgZksDLZ6ua186xcQhwWl5gKECvk9X84SI4ekAkl7s2Yv+nnrB2GSvJyhiQBQOs61U9mhoW9NmuuyeJxKGqCCCGLEP1o73jxONINHIvuYA4hNMu7vo5pawDuK77xD8YcyEvzLLAMwuzb1gXJPTA99ocf4woJOajXJixfF15KAPd6WYV6wPi8I08y1ME5UlZW/hpcV5jSmwe7ByIgMGkFWQuy8qQkukgGhBIq4Y6XvFfLkvsmscL6HeC4iFpBb46wQMVCGZIAIAJAANhqD1Ne9o6XPmFQAdjTMoZQCdyb+T9I64fkR6Zz5Px3f6j44nrFa58UyVICXmTADn8M5WLK2IdxEOKzpcpwFFSgWIIIbqWBIS+rdni/mh8nP4cnwRxWKGo9bRheKLQqcurXGm9T9PONdxaeBKxBSmYlUlkubZixAB1cHTePneJqpTgZVAN6Wpfv2iGVqR1YoOK2BcWQElwQ7uOos8JVTkFQBNhp6wXi5oNQwYVB6MB+sI58spPT71hEWHcqXzUYoJD9OpGkE4zhqCu4QwYlgz7dSYVcFnc1Wy6ktQau8Mp3FVI0Zy4CgLbjqwrAewmfxWKJURQh9NW1MCrIzPpDvHIC1CaW5qaB+rXIbVtITzEVJG8LRi3EYcUrps37GA1y2O8NQgqlVIDWAGYnqS7JHz2hau+wjL7CQ8TpHkSjoYxaVMS1okAO0aPEcAeWAgMEO6lMHGutS5DCM7OSag1jmUlLokX4Jgom9OjfGHp4o0ssSCbEpf0f7vGcw7iLZSlTFhCQcxLADc27RuHJhQ84Xg5mIUlMtJUbMLsWG4FXYP1jcf8ADqcPKTMnHImiXDuVNmKEuAVFIoSGAIUHjMqX+HCZSFAZcqppCrlNWPZyw8zWNHiPaJK5afHl/iEBSEhGZYUkqBog6PUP1alYq0kqCjRYLEoMsS5KfFXOYhSUjLKSr8u+YC5bQ2oYOw/AsZMRNlYkshSRlAUSHrmzMK0GobmSxNhk5PHVygQhIQVKqUJolqlLoIpTLewhZx72qnpWkJUVFZz8wvzFklNlBrd6vATt9D2T4vifAmGVJw4koSsglQVnWQaZypyKValFDVob+zszE4vNLCpctMpQLAABZICmclkoSAHN6gAbKMfwXEYjDoxExkKzKSzkGYEgNlQ1Gsd+jQVw/gq5GDXMmzEBKkFWUEFSStQ5lCh91ACd32h4xUnsF0OMXNmL8My/DlywHWohJmBV25QASoFBSRSoYUJiEjHIkqzZ5pcMQsglxc2Dt1e0ZadxQJlhLoKJaSnK+VdDmBOZPOoV91hoANUMzj5dJcljR2rqHiEo29GN+njaAohLHmqHDs5U9dGYP5wJjvadMiWVA5iRSrdgGTXs43jC/wDE6klRTZQqNAT3+ULV41agxJL7xvFse2aTGe0k/EKBUXSdBejOD1tXrFczjiyalRy0DsC1ddNKwqwSCcyGoCFDzp+kQxCbpL8ygB2f7EWUUI2bGbxaiUomJX4aElWeilTVDOcuV8wCiQCWNL1q44f7T4iTLQtYSpc85UuwWEkFsqveBU4HpVzGKkYdUzFqkoFVzUgebD4/WNV7RTPCxQIP/Klul2uoqQ4B1F+jCHWPTYOVPQXj/asCWrKAFy6KqWckZquxAZTAD1gCd7cMSli7uFEVANjruN7dYSKRnkzAlm5WPqT8A0dJ4QpRSqYKLAQBZ8pHMTol2HVzCrEmFyo+l8A4mcVhpi0eGZpBMvMSFGYxSFpJqHByuCKsQQ7xDieHmGbMmkKlpXJCMhzLBWSjmPMySGChV3AvWPPZniow0k+IUyAnnXmz5lmwSBmqxKQWYJs14p4v7UDETzLE0pSt0hkZ3UhiQCMocl2JOgjPrig+rHXH8TN/BvMXKmyyElCkIWmqVJUkklagE/lqAXePkvG1mWRzXTlDeVet4+lcckzC6QnLIkpQmUkZSVBKQpeig4LODTlj5XxrCrSQFllBswd602oTpSGQZCgjxF3Z9PO0dOw4UA5JJdhqG3ic+UQFEOQCxGvf1ivDKKKEsg1FGPS/WMIDSVGWDbb9K2ghXEAlszKd3Z6dGpSLcdLSEhYKswNQWvWtrD6wrJBFTQPVowS3E4gKPKGAtRiHq3kYpWpzeKir0OkH4LDBRD2+9qwGYvw2GISSA7gny37wDPwpplDvQ9DtGpwGGSEvlKhaimYgAi9q0MFp4dmIAORLgqH+3r+Zz8Il07MYdPC5rUlq9I8jVYuUM5pK/wBwJNtSHHxjosazSLCAAWclgahJezuVab3Dg3hZN9lpMwKZeUqIcskm7MKhk1ckOaC8FfiSZifEQcpBPMBRvJ7PQ3o0E58gSykBJLsRRnYE5U3oL+keZGXEFGYHsiJbmdOB2TLDknYqV7obpBXstwMyZyp01xLTRKymit2Acu0PMfKSpJQClC2FCXY+Q12JpqWhjhRMXIl2UJdgTVlCtCQ7VoHoI7cWRVfsDV9GOVgziMSpRdMtQIzAPU2fyIHSG34CVh5niHnJIyhy6CHrSmvwh2lPh/8ALYF9xY3o+5fzML+I4AFQWUFSCGOUsQWdwQb0AD0qXicpuX0ahPieLqMwpSqjupVgB5Al+ldI02G4miaEmekTUS5SEIUEqWQc4lpdzRQqXIrWhoyjG+z0vwmQolT1U1Cz+ia36GCMPgMRLwhl5QE+KmYs7hKQkDqKm2/WHi41QbIL46Z2WSghOZQDH3QTQECrr1BSH70EX8XwypUxkKE6VPkJCVaKSDRwR7wYU66aZiZw2bLNUukKBzg3rRtX6aRueAcGRMwygvFJlLkoUuxICVHlzF6K5rBzzgXDRbGkjO2tHy6ZiFZhzEFTvv1+ZgTFTualB0sIYcQwZQtQBCggF1JchtDu0KJkv5PGoKJhL29YnLVZ9P2g7ByQgAEOSkG1vOBVyWLbmAMOsJOHhrFSVyzXUM2sC8PkFUyWD/cB6F4q4afiDDDhiWmA7H9oKXQGEYXEZcfmSHUMRQf76fSNV7fqSucVVGYkdRUmvmYwuK/9Qo//ACEv/ueNJ7XzypKC/eKxWmK/QvwOIySlbFSR8DGkkzfD/DBOUEEJzGoDJCirvmUo+UYzhK3AB/6ifgDD3G4p0FX+ctRrpO1rQY9AlthszissL8NL/h0imcS1TJillypS1p5bA0YBk6l4b8Ow0hKZuXN/VBytdOcMWmG5ANyAWfVicRw3ArmTGWhRSCOhdgxD30PpG04HKJnZXGS4c8oADFNdwFCm+8c8uxx6rEfhcF4aSMyiwBLlIJJJqKOACz3IjAcXwqZq0iYpQJdlpSVECmULQkOpnJcEli1GaNLxfignFZJGVLl7NoGehJfW3lGSw6lTlKpmIdlBALhVD7zetO4hbpmKuIcAVmypmCZL1KHGZy594ZgwqxDUIhRieCqbMC7EnMRUVLJ7UtvG3Rh0y1hm5fV9VB36wFOmBTuBSpAq9RRtNPSBy9m7MueBqV7yjlCe9QatWFUzhq8xQAaaRuZmDyijk/6aBndhW9oE4bwla8sxVtAH8vp6RudGqjJp4RNUPdZtNdo0HBeDLllC1JzA6aoNfoemkP8ABcMCQpyVK1P7xPDIyciq0cGhoLaVhedhSLkYNINBXUNRtaRTxDh6w2TlFGo5e71NmeLETF5yWfKnQaOdrWizB8TCwAQSxSTToSQH1DgwL2HQJ/hyk0KJiyLqDAHsM1BHQ9TxlvzEXplGtdo6Ftg4xMvg8aoIA5VOLUYMaEvcn94sQKF7k1IJNy1HdqEWvA5lsCyaPUgUYNXqXcRLCqL5ndNC4BoBVqs+p1jnlXoUNkYcKD8pLu4bNvoaUYv3sWMTOKJIIJIN+Zkvo5bf6bxGQ7ihqHJZjQf+R7v63gpQRn5kHmSDmzEFwQCwDkliKEV1iSm0Gz1c8qCrJerjo1Nzv5QZgkIEwJUsgf6Utfe3z8oz/EsZl1zCgJFAxcgORQsx/WDxj0pw2cEpUCm4r3B9Pg0duOLls2hviZAw0xSMvuKSkqLEnMAWLBnDEEWbuHEOKUsmUHdNATbUEXCb7akvC7BcRBw00KJM0rzJSSaAFIf/AFuU0GgOsSw+JT4lQeXSgYtWtbEn0jTjTEaAcFwNRnE4iclMuWoOnxOYhZykBgzU0LCkalXtCjEJyypKUJQ4Uzpz8uWpBcnKSBmBZzrEV4aWqWZawpiXPO27OXFbB7aRStcpLiXLQElPPMLkBmL3zK7amtKw/JtUtDqkKPaKRKChMQhSJjcuUBSS272DO/8AEZzG8Jlz0+JLaWsqIMoWUQASUHQM5y70EbfCcRUqZ4UpshokkAFwaGnvGnx7QFiuFISsTTmUhwtbDmEwChOoBetiaEtaKY5V+sjNWrRg5qyL9qWjvDCgOlD9+cN8VwxZJX4SkguQwURS93PWB8NgVqoJaj2FYzdAsEkIIV9dx+sMOHDmPQj5xEYNQooEG4frBOBmZXcC7ubxWDRmBzg00n/OfnDv2mH9MBt4ijDy5thlUC56wZxmT/TitUmxL2jNcJQHSFWKtL2LRs8Pw1KUBSwS5zDUGjChjO8Lw4BSoiytLmNWjh4QUiYFIfmCQ+Y/6h+Ud69IlLURvZI1HKmhq9Wsz9D+kDtkDFiNunTpDiZxAql5aJQllM1yAwJOvp6wjxU3xKJ7beccvk9IcjicsxBSA7rtY/3V7QTgsAmWXcBTXA0tv0+NookyhLS2bOxJzEMVE0q5emkRON5gG3+d45sspX+pmW4qYCSCLXNXA7gbuW6naK8KhiWKlVZQag7Zmfy6wBxDiJ8RQq52Tbr1s8X8OmqSkKXzUDN6edXinJ0ZBOKS/MGS1Kuwpft2irF4tSMo1NDpoa9qQLO4hmXyvaoF6dtQa+tniWMUkSs35hQJOlOtKEEdm3jXfaGoJw890nlcO4NnpcefzgjK7KI1bdvsgQiwUxk5DcVFKeQ20atoJ/H5SAkKOZ9QE0cHu4+7wEKmH4riyhKnS0ISVLKEnlYhnUWNK1v0gDgWNmSyoKDO9WZsx/KdSwA7CCZMnIl1VJq5vpT72gZWIclidhR+5h3NgY0M1JjyEE3GzATzgf7T9DHQKMXFK6qKjQ7lwD3PLptAnhKVRI0BKubMBe1jp8IboP5iCHsNnN72b+d54ZIJ5suZvJgeoP0oRe8c7ddCWByUzB/muWFMoF6lg3M1NVDrF6cVQpUSBtp60cirtv1jsTNSlJSlzUM/cgVY1vcDWB5shyxVTmupnYPUWDu1Gb1hKvYUxVxWUBbKQFOcoSGJD1Y0sKA/OOwSlTJWXQZlAl6FjlZtAaxfxFBBAcn82ttQRrQ3rq8D4RakZVoqACCHrt1jvxtKIGMsNLKZRLEzCl2FnIoPQaamL+F+5zKAUokgVFizGzVCv/GLpWLCmD3Ys5egeveu7sYnOleGOYsDVg9HsGegoLbbmISlbCi/EzFBwnlOzAva5LV+UDKcB1M400JPb184kcSOVCJeZ3LpCsyjeugoCbvvA8uZmJc5TUsRWpLelvKGtphYFPzCqqqQQ256b0NO8Qw2KUCVhwSpwxqGZ6kVMNOG8NQsKzqUpKGUyaBQd2fTVzS+mrU4GXMCkpSmWpOXKyS6Q1Qa1Yk1Ll/KC88YumLYZ7LcWK8xXnnpAymUpCXUWzJAKfdqAH8mjQHgsjkWMPlXMNs6QUXy5k7MBXv2jB8J4IuXOUmYoANnKkqBe4Dam0b7h2LQ8sZFKKikZkMUjw+VkpcMGNcruHNau/OF1ZRSvsXzcFh5iSpdcqaB3qS5e7MDuwaMdxLg6U5jLqB2sTZx84c8fStGIKM7KBGgloINiAS4SL1JgHDTlhdLhxVlCruH8zaDFOI2mJ8HhXVSh+9If47CclYt4VgFTC6UgEFnbo8O8N7NTp6wCkpFiquWPQhJVs5pd6FXsBwYrxDkD+n7upc0zN0eMzx3jOaeskBd61YaAABh2Fg0fbuE+zsrCSyUupbEk6ktamkfnHHTwFNo5aJZHZWMWuzWJx+WSBckOf3hb/igzOHDgG320CS8WhUstlBAYHZqRfwbA+Inzq9Kb1o8caSSGGUnFGZpT+LNBMyWkqS5IDMKtU2P084vk4YJACXOlekCDEO9Hyu3qS3w+BhXGLQ7LcRKR4qCnMohAdTjLrygUL7nfzgrwUjlUFOTlv2NQAxFRp84CkuUhmBce8GpcuPvWNPjMRiSgFQUrKAfdBSyWIcN0/8ArAjskZNeEQqaqWzHVq/O+ke43gngpSplLYCobKDzEJL3sRSGGLx0yYtS1BNVGoDVOhpYetNY7E4wJUEuDfV0v03pXz6QfkNioLAAb7/ePZMpKiNGq1PX4GBuKzcqSuWxykPmIDEjY3DvXSKUYk/muqqbAnYHR+tIm40YPx9iKtsP0haFEgMCSNBQjcQUpSgkZvziwNR3LbRXgcCQdCTQkUKTYhzGlJRWzMMTIH8hb/AR0RnSxmP9RI6G/wAo9jl5P7I8iuXiTc8rsS52q7g1pTTSOmVJKTmB1oEjQVoCR0d+kDJScrruHIDvQ/lbXSvwaPZGI5RmykNU0D92FSwHlaKuhhj+DBDl3NQ1auzUOwFTv5mUnDhJsc33YA7jU6+QnhcZyJdyQCANN6P3q9Y4zVBJJ5aFg7PV9dLFh0bWFbCgdUpBKs5YgMwbK4Fw3u08qetkqWks4olyHBdtjRiBSlLCCw81IZORSSMy6EqpVOVrUuXIjxEshkl1ZQOYsS3U0alW06vDt1qwliZYZ8ursAQK0v8AxFRWZgoR8dN9x+5j1eJKi2XlAcv+o1ETkKSClgkPoCN9RrbXeFTBYMlLq8NY5VDKZjgZQwJLdrE/rEOK4qTMlhUrMoyyEkqykB3HvOSqxU9GzCiWg/EyuVRBFaOAxSDSnq9o98CTIQUf08xKiUqygpIooc3KxGgKnpQ0EdCzJR2gtinAqUVAS3UWZhcAA1fQbw1wS6qlp0J53SyQHBJ/KKNYt3tE565qvDXKyq8Rk5cqSySHYkhhU0cXJ3inC4RaEhWRJS6i5JCkMrnfKzsDm1GVzSx5J/u7QvfQRikkSudIBpmAIfcWLUUXy2arCLOCcSClZVKyyxo5UVA0YtUVIU4G9mEQRh1OAUtnyAHxCOaZkCBRNBlUR3CrMHoRhChaSUqRNUHKlEku4BcgUOYsc1jStw2ODXaDTH0vg0vEoElDBYzKlKLhrlSTT3bG5LklrwOmeuUcpBkrRlBZIcBLAKJLO9TY79Y8wM9cqaVEAhCSQ6ihObMsKazuZargJFm1gqZxufkTlSlCORqOVCavI7hLBtbh3FLx1xbqmUjaCfY9cwrIKCtH9wFXPb59PX6FKkslnbteMrwTjE0pSlaEZhmSSFEOQqYhKsuQgD+mx5ix0hmnjigoS8oC1FSarKg4b3eUZwyklnSbtaOqD0FJWWe1PERIwk1TgEIIB6mnmY/NWLwpUqnkNzH2j2rxqsRhz4iENklzEkKUGzS1TCk1IUeRTO2lYxuF9mgVIWkO+ZSQpwTk94ZSkglNKasWBhcmSkZij2c9n1KU81AGWnNq9u4rGlwvDUyny0FaDr8RDJElRSyUILFvfIFclaIqGmJ2PSkDTJYUkFIOZT8oNQzjzDg22EefLJJbYvRWZCTVzSo+/KK5eUkhg489aRMpysxBJcgMQcrs/U0Lj7CyfOUFK2oSxZ9aHYwYyUinotRLS6melmdq6/e8Mf8AipUnDFEsK8VLALcks4UUuXcEUanS8I5OLdieUBn1cX9HhrKQgpIPvMQnQ9GHw84pGTi7QtFf+MFY5iVWPM5epautz1hVPbM6QzGgFqi1fSLuIZgMtMpUGIFQLn6+kU4ZXOLV6wrb7YKopmYQTkMdC4pZg2sAo4UQSAosL1qNb+TN1h3LQ1dfXziE/GUKk3O7enwEJKYG6A8Mkr1dtSNP1/WCkEJGUrYsWqWOz9vSsSwM9RBKqn3qC/dtoqSnxEg8tm7Mdtnt0iE5uT+icpWA5yamYH/7if0jo7x0iiixcuAKf/mOhdkhfNP9X72H6n1i6QGUW/6T+bmveOjo7JFWPMEgZHYPUeVaQQfeT3jo6JoKDuJzDlua5X6+7feAZSqj/ufWOjoUJ7LHKr7/ADRWJYILgGh+kdHQV0Kw+egZFUFoSTeYIzV929bmvrHR0ZAY74SppRajrIPUAFh2hRLml01PMBmr72Z8z7uwd7tHR0c3sBpUqaXhyLqIKjqohJYndnN946aslCSSSTMUkk3IzJLHo9Wjo6NB7GQvxE9XjJOYupgqp5g6KHcVNDuYZ4eaThwSSSaEk1IEwMD2jo6Oz2wmo4YOVP8Ap+SUkehUr1O8NJoaUlqVJpvkv3j2OjogOhTipYE2YkAAOlLNRssos23Mqn+Y7wpmzD/UqaJChWyiKqHXrHR0Q/J/pAfYMv8A9rus+bkv6gHyEVYhLTC1G2jo6ON/0hCGQZmYfl+UZfiaudX3pHR0X/G6KxJ8CrfVNY1EpIHiAUD/AFMdHRaP9BYjxAoP9ah5BZpAhHMO36R7HRsvZvR7NNVdh9YXyfcV/pH1jo6OWfRP2NcYdNMp+sVYVA/CksHBodQ4Dts8dHRJEmDzppzGp9Y6OjoY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7896" name="Picture 8" descr="http://t3.gstatic.com/images?q=tbn:ANd9GcQq1NbOQ8wyreM62P9IDDE-uwm49mP6lQtMe9eITPwXyPw8e3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20888"/>
            <a:ext cx="2016224" cy="303693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>
                <a:solidFill>
                  <a:schemeClr val="tx1">
                    <a:lumMod val="50000"/>
                  </a:schemeClr>
                </a:solidFill>
              </a:rPr>
              <a:t>PP Velebit</a:t>
            </a:r>
            <a:endParaRPr lang="hr-HR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7898" name="Picture 10" descr="http://t1.gstatic.com/images?q=tbn:ANd9GcRq52L69oTfmOxa9xXHC0akYzBw4Llqe7nJJNNDN7wJfEUIhiYt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657475" cy="17240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7544" y="46531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>
                <a:solidFill>
                  <a:schemeClr val="tx1">
                    <a:lumMod val="50000"/>
                  </a:schemeClr>
                </a:solidFill>
              </a:rPr>
              <a:t>NP Krka</a:t>
            </a:r>
            <a:endParaRPr lang="hr-HR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7900" name="AutoShape 12" descr="data:image/jpg;base64,/9j/4AAQSkZJRgABAQAAAQABAAD/2wCEAAkGBhMSERUUExQWFRUWGR8aGBgYGB8bHRwaHx8eIB8aHBoeHScfGxwjHBsaHy8gIycqLSwtHB4xNTAqNSYrLCoBCQoKDgwOGg8PGiwiHyQpKSwsLCwsKSwsLCksKSwsLCwsLCwsLCwpLCwsLCkpLCwsLCwsLCwsLCksLCwpKSwpLP/AABEIARQAtwMBIgACEQEDEQH/xAAbAAADAAMBAQAAAAAAAAAAAAAEBQYAAgMHAf/EAD0QAAIBAgQFAwIFAgQFBQEBAAECEQMhAAQSMQUTIkFRBmFxMoEjQpGhsRRSB2LB0RUkkuHwM0NygvFTFv/EABkBAAMBAQEAAAAAAAAAAAAAAAECAwQABf/EACkRAAICAgICAQQCAgMAAAAAAAABAhEhMQMSIkEyE0JRYXGBkfAjoeH/2gAMAwEAAhEDEQA/APJOHZN8wdummlyqydN+wEkm94MfAx94CPxWYEDSrFZAIntZgQf0wTkeI8uiWVjrCaIi19QnV8ObW7Y29K8GNYs3TYhVl9JkyZA3aAO3kYjOdJt6JuWGx3l6YGVzp0LVZatGpzDTGoKdRjSBZTsYIG23bXNcKpNkzUiCWWNFIC8HbYhd7yZgWx8qDkCtTFRXWrHMRahAYjYHpmL26rwd9gmz2YlVQBlUNMS0T3Imfmf3xJS7NUScuzVBGdyVAEuoIXWsTYxFxpJJ3K3uIwPk8stQtKSZ/DQKAGJ95kKN5PYG4wT/AFVMIymgrs0xULzBNx3sLEnvbc3xvw48hWZtGqopABDagu8qP80wAbecUtpDXSFfGqtGafJDT1F5KxMmwVRAgd7g9owJRp7N0m+phtsY8d/bBvG84laonKpCjIggEXLMfqMAbQNgBjkmVDvop3CA6m/uiSSYYiOwI7e5xX0V0jfg9IvWAVUMK7HUQFAg9RLWhbH584HOTJY94NyBP/b3jBiZpqlZmZRsEUbKoWABIGwAjHfMEqFWSATBK31ERZRYfc+ThG2nSJtu6QMaI+kBSPIF2Im+o7D9BtgNMjuSRsYgbx/+z8YKoZOXEi0aioYbDYyTvMYOLO9MgKdIPTYWb3gbRc/AtgNtHXQvyGWRg4Cl3LAJE+952F43w7ThwWmqcue0IFZmYG7EiY3gDvG2E/DaZRqq21C037H287fcYYf0NVgdNj4BMn2ECDpA1E9vOFnd7E5LsZ0MxSFJWCIxMKRURIvFwAt9PvHfftKccAFSAAsFgR7hjO1v0wxoNURdLxF56vFjImIBGE+e3H3v5vv+mO4lUjuNNSO3BMsXqEBNdjI9oN57Yd5IU6brTqUQS14Nzcbfr7TB7Rfl6X42mXy+Zt+I6gKff/tc/ph5XoatK1FQmqpJYdTC/cxAM/6Qe2O5G7/Q3Kye9QcPSi6L0ct21SoIIGxW8kRePP2wr4pPMYEAaQFsALAACYtqIufecPPUxZadNa1IBhIV1YkMBYmCTBkCwtgfiWQC5Y1mRw9SrpDQQhCjqKzfVMEz5OHg8Kx4PAPQy9M0tQHUFmLRqvIvckLpNrXOHnCuDIayoqLUK0Sz3i8LEdtWpo+D5vhbw1FOXXoLDmLrAjqOpQqgnyuqT5jD3jS8mpWemQWXlAFRA5jMzQngAiLbxvgSbsSTyS/qujTTMulKCiwqsAAGgQWEWIJmD3F8Zjr6syPLelOm9JekEEiJFyCQTaZt3tjMVWi0dCiq50r4v/OGXBKQdKgAGpRIkbzaPFpkecAZujpWn5In97YO4MYSoQyho2ZZBFySTsIifMgRhZ/ESXxHXEdQzFYaDrSlJ1RYoQW6R0xpJEGYAje+FFPPAifYSItvvva38Y6VsxWFVCpdDUQqWMAsriXkeG1H5BGAaVFDR1TL6oCi1rSzHxcAffCqKoCiqHIZq0SNSpJYhYAAgEsR4BAkbWxyzIZlADKNO0bxHYxJtG/nHbMZ1BC0aZUMKgCsZU6nheXN22gA91m8YJo8M6XqEFSimWex1KfxGEGLMVRQJETIviTVZJuNErnabKxDTvN8Nssop0g7goxhQFAB076pJJBN76ew84U52pLDpAIABjue5PucOuMu7U6WrUUIOn6QJVRJBAFhtebe84s/SLN6Qsy9XTqeJUmwJvv5/Yn5wwyTNqZiTrYQqrGmO4YkkhNPjtacKaWasqsOkNMjf4E2/bDvK8OeoC7NpUkooIm1mI1QFmCPf4wJYywSRo1NUfTCVnYTJuIIt3EAeTfDXI0YpMtRlVCJlBeBbtM7NY97ztjbKU3SkVp/QAS2k2Mmwnu3a/vhlxPigpZCsqpT0sgRNiyk2LTvqInq2gnY4j2TdEXK3SBP8PMoNdaut21aUmZ0n6zAEGxE3HeMG5jMPl6bCqxIqNCHXrKGw5ghgq9MiCosd8B8HqpTy9KXN1MU4gyQ2zCJBJJgHx4wZms6Hpjn0l6UQKWJDgAjwOqQCIgAb9zPOabaBKVsQcMRdtDQKh1PESpFhqMwQYPiDhV6gamISmoUIzSbSSY7jdbWxSUEYisrFtQdNogyn5mM6T0gwdjOJXi1CNRmQHK3sQbmInDw+Q8PkdvS3L5pDmJHTeL/AD7i33w/VatOquVkXEKzdKsqnpYHsbFbd73xHZCjqqKvkxi2zWbpsqnSXqoVKMPpUCSQyn/N4I72OO5cM7laTybeqcur0WYjS4IBUC6lSJDCLHqPft74W8bqBsjk15wZVDk/5WkdOnzH847cX4kalOo7yGIsWglhPSARHUCDJucLM3kWelQBtpUgkg/IHuY/2wOPCR3G6RpwvToXU6gI+smDKqB9p1FoAF7XsMHrnVpsarHXqk0xVhoWNKsYH1x9M2UX7jAGV4aNHU1uyRGpr3LbAATffsPOGnDVK6alXQWgsqkC3aY8wBvACgXGDKS2jpSW0T3GWqGoDU+plBAiIX8oA7CIt2xmM4/mWeuzNvYG8iwFhaw8DsMZi0dIvHQMrwUJuB/vhtwx0CGpoDHWoVGJIJmZgd+3tOO2TrZf/h9YOp52peW1rGbjzGkGfcjAmVpnlxpY9dOCD0gsCD7SY2Pg4VuxXocer0TQrh5rJUKNBmQBIYk+LIPZcTNCqYNMC7NE99xA/Ufvg7i2WdVljOpzaRZhE2B8EXjscKtV57yMdBYOgsDGhnHmGliF0JNyt/yDsbkg+TO+HvH+HIgZFC6gwEqxb/6gkAkC6m24k44UaLItJphlLoLXDq9OxsZiZ+LYIfN82ulQqFTS7BQSeuINRpmNR6vtMCbpLdiTJWshRgWE3kT3g7Eb/rgrP8Xao0gaQAwUDsG3HxgXOVg7aoCzuF2+d++O2YcaAFNoANrEzJ/89sVrRStHXIZUQrQCS1gdu0H9jigoZ1tMFXMlmEJEk9wSpgRGwwvyuT/CRSqANBk1IJkwDBOkR5PmcPErOaZFCkphJtUsoFoMEA3Bbc9zbGebsjN2Dis4CyjQbwylA3f6wQfsB2GFvFC9ZqSMNGon81tK2LSx7dX6HFFk8lVquClQElYPSzrG5ALLEbbWH74W8ErGvnHdupAvLmBGmIiDpF/tvv5EFWRFjJpTp/ia6LTRJglgogdxpZiY7ffFLkny2kIoYsY1SNTXBB/FAEqRHSZAgAWvjQekn5LZhMvTqIg6jTqQ4a8Egj46RN+84Bz3AWCLUaaeqIQsdLCDA1lFVWJU9J3j5wWm8oTLN83xJVIDjoNHV0nRLoX0j7ioJmb4muM1Jyi/hwWru5c7nVbTPgBRuN5x2z1fTUprUTTy3MoeymCQWvM2vB379uPEWLZNZJhXYqoEhSWgqWiwi4HknacNH0Wj6APTOV5mYVfM/a2GnMamQKqsF1aQdtt9Qm8A+e0E44+gK6pnaZYTe0j/AM7YrPUjVFzPMoLU+pqaBkCnqQMzz3UMwIgCQd53M8seaTYvzapVZdT66SNIFMaaZPYBNgzEmSJ2F74Q1eO1KiEFiCuqJO2szHvFwD2nFFwzKgBw5BNOIcuARYkkCdQaQOoG1xuYxFcYynLqsLwYYTvDXEz84WFSdfgSFPxH3Cs9zUFMpqqViUVmJCLaC1jcwRbtpHnDjN0AEEli5VdTAhulRJI0iwVRH3ubYUeiaxRajWJBC00062LsDqhew0AyxsIXDJ2qxLIG50CW1bT2KwEA0mAu4B84E1TF5FTwRvGtXPqagQSxJB3E3g++PmM4uSa9Sd9Rm5P7m5+TjMaFpGhaC0phcvIQkurCTFiukmPhf5OOozxpNAEMppkQZErLSTe+pvOCzlRTytAtB5gqmPErpH3sDgGqSlWm8qYp02Ona6Cx9/PvgbOMz9Gq1MM4tp5n2Yr1TF5tYYTk4eUalSpQZZGmkmkgyYBeSVEG8xJtbCrLUdQb/wCJP6Rgo5YHOQziVKtFKkaToUk7QXLuSPfbHx67a2CCCUa3bSAD1SbfTOm3bHDN5grUpVECoTTWNAnTYrsbajBP3wTlMzpp1n3Z1ZZMyAZFvn3+22EYrxkRyCIAJPb/AM74yssBdpibH3O/vjV/y27DDLjFIa6QH5kU/E3i+HbpjN0w6jTZWphYD9JAsGvOzHuZO/jFPlWI0h9QcXGhlC2N5ET9/wBMT2azdQOrONTlhBbsPyqI+kae18Ma/GGy9NiWMtMKYIn7mYgC9sZJ26Rklmjpxr1ByaQo0WY1Kir5lAVAMEGVYkWgbE4denckmSWlKkuy6i1ok3hSDHtfa+2EXorhKtOYqdTmyDfT/m73gEARAxQ8Soz9NVV0kkXjwO95N/B+cLOUV4pg5ZJYRU5bL1BT1Cm8ljFJmkwDPYgFj5M9tjjSrnmK8msuhRdqaOsMgBnmHdVExAEkmBEYA4dxtSBccwndYBIj5gT2Hz8YAr16dRtZPUxuXQMR2hTuJNtXntayR5WmJ3smfWXDadJpolXpBTAuSCY73BjUO/b5xNZjKt/SrUhoNja1ibg+1v1xY+u8wsdJ0EoG0k3DK8Q3yJMWGxjEk2cZsmacmzli3VBm2j+3fq7bne2NUHas0cekJaFYowZTBBkHF/Q4vVSlqWmzVmVRqI2LWETbSLff4xGcAy6vmaSvZS4n4xf+qeKMGAQPyyxiCROoAALMiIG8Aj74PJuis3QCmWqUxy5lUe41BtblZc+Y0x8XvcYQes63MrioSAWADL/aQAL2G4gz8zfFHXz1QlXBUuILQAJJgbzEgEKFgCBO8YlPUVMmo7wZ13NjEgQCR+aQ1sJx05WR4muw39KZHWpCmBDamOrTZZK2ESVtPicUOW4e2aqUlVtVOkgLlQukO6gLTn8x7tJOkA4heF5gimURiHYn/pKwfvaPvizyFfTTWKoRREKTEgk3mJ0k6rjcycdJVJtnclL0QHGVIr1QYkOwMbWJFvbGY550/iP36j3nv57/ADjMaFo0rRVcF4XTq8OqvUYjlk6D4MExcxcgD74U8JRVKSV/FRlv26oEnttM+2KX05SVOFV3qToNgRurgjSQPmB8E4iaVOwLWBBj5BGEWbA1gd8Gy2kVQyM7SkiwAmfq1XvIIj2PbAfBqbFcwAgJFF5JP0AFZPuTGn74zgdLW7EvpAUlm/tHk9yNhA8gY1oMEeurl0BRrL3MdAa+0kTjvbB7N+C1SpXSBq1oQxk6Y1XCbN5v4wecyiZJlBfmuz9ICgBQbs9ixsCNxFx3OFFFiuhgpgKbwYJ6j+gBP2GOxWUImWQFRAP09ZYm3fHNWBgGczIcpA06UVTbcjv98OeBIMznqYAVZUACQBISJJJgSbnCerTAanIgFVPzPf74N4YNOagEkyQukapPYaZEztH+2GloZlB6oyQy1kcuqsQz0wFBtZVbUx06gYJgmNvCXhmRqZluY/UikC5gEkjpHyT2x947WUog2quxNQdh2AjtBkW/XB+SyunLyIjphibajBA2ub9vGIq1EjlRwOMpk6i1zTQkMU1aRICgHTeO0yAfGGGVoOpMaTuInfyYIkRgXM1zQehpZ2kFWYAdRYSEU9l6Z0nG1HPlSNaSN/xAYB943HePbGaSsy8l4Cjl9cKVMe0uAtzcSF+5/nFPTyOij9dNh3UAFSpGwDTC9yO8nY4D4e5ekQqqXAEkmLgGwWB0wdr9pucJ+a9RWBrqukXp3AiYi9p3xPKYquIh9S0EDVT1uRRZpiQGeoq6iSZ0gGP+mJF8Bvl1Th9JdC8x3qDWW7q3n6dJX+PfGeouIFahUh2DK1IHVdoZDB9tQ2Ht4wPxxWU1EnUFrkImqQoddVgLAbCR4O2N0PijbD4KxFwlZr0h5dR43OPU/wDEGlyKitQHWKSGwkAfT5ibftjyjJtpqofDj+ceyf4i5emadKpbqy1mEmWBYhYBB1XFza53x3KraKTVxJDMZl1pEG7vupW5HnUDpLR5mZ+MT3E6SKrAMZDldvqAgb7i4mIGC+EmtWhBo0quolvO+m53JUbRb2nAuc4nSOUFMKRULiof7RAKwO9xBjtFvqMdCNOiUI0zv6bqKio1SNDVlDT/AGiA3vYN/r2xbrmjTlIZmbppsqBVVUtKjpEbibzecRXpp2ahVRCA2pTLAWW4Jk7CSJMbDFlndDF357KUWRy4Cq3kqSBtIsAb98T5d0xOTdHlVdpYk7kk4+40Y3xmNiNZScNzIPD8wm2kq/yxdRA/+s/vhUa68lBckK4PgSQRH8nDLK5IHh7sGGs1goS0kATP+n3wup5Y6Ao/9Qs4Ze4ACf8Af9MIqAdfT1FWqQ8x7eYOkH2LRONuM0wuZZREFQOna4Hn3x9yeUImQ0akUfka5O36HscbcRy7c+5DEKSCRp1BJubDUbbm5wPuE+6zrwt6ZTqZgAlTUJtOgwR7n6fvjpQzrJk6q6WDbOdUAqTIBAuTLTvBtYxhflF5zxsWctA22JiP2w0FSmMrXGgsxWk2udiVEj/qB/TAkcyfzbqSumbKoM+QL/acGcEc82QYY7H3MiJ7TO+FtTDHgWfFGqtSSCksIAPUBK72+qLEbTh3oaWj5mArVnEkqNQWBcwDFrWJufbDzhdYtkqmkKGpp1Ei5HYzAiBbcn9cfOAcCSrk8zmHcrUSTTI7kAlgbR1agN/NjjSlSCZZSgMOq72DNOll92EyDiMmnj8MnOmq/YdxTMVHpmv+YOrWJMCdPTe4uBJ8Yfrw4GmgqN1tB+uVExuCTeP3jCbjtFuTUZwuoXhXB2ZewNj5F8UVLOKdNXlkatLlTBVW3iAtlF9yItOM83atGaXlG/2F5epodubVQMrnTUVRqPf8wsWN9j3tGEnF+FhmdxUE3bYAA/IMD4tfDPinEq1VddNUi3UAIHgqDft2BG2Bchw3Z6hAOpRqJMCTcwQInzAF4xN4ySd3RH8ef8Gkwpsrq13L6r9gP7dp8++A+Ih3zMCSahUi0SSIBO5tJvir9YUF0FDBJqoA0iBfuAIiD2xOcZqGnmSwkEKQpUxDAxZhuAJxq4pWv8mrila/yIJ0VPOlv1g49FocSOZy34qsdQIWDZBI0zY9/PcLtviB4wiivUCRp1GI2jwPjbF9w/iNOjlqTkAsqyRIsCAAAv5jIA++H5dJlp/E09POlFKn9U6xoHLNKLMohRqF1MCwaxNwbHEVneGELKqzCNZaIGmYke0kCfJwwUmortUFQqLtFgDtqvaQZ2FwD5kHet822ilSJkICoOkKxAizaRDgGCD2vvE4WNqQkfkJ/TmaKsUBYczSrBfzIW6kJ8EfwMVmYziv0oFHKk1GkEM4EATuQsgk+cT/AATiCJlqqAlajNTbVpFtLkEgxIhW9hh2ueopSqgIaYIaGmCApstrNcRJ3nA5Ng5FbPP2xmO2Xoa2C+cfMajQMeGVgEuARq77bG3zjnwtTzCZAbtqMST2H7jA4eVVRuT+vYYv+H06T5UtUCahoYMRtEjtI97j8v2xKbom3Qt4bSFV9eYZlKBPpWSqjVDMsCYgfY73wt49WpmuGR1emrMqiCDpF5IJm5PfxF4x1SplSKnMYqXkalIkHadIA6TuQBfE3TbqHe+FirdnKObHXDqw1vU0wVdFi8AFXU38kqL/ADjSsw0qqGNVPrN4MMSBeRAjsBscZRzJKVgWVQ9XUWPcqtQwIBidUD3IwKM4y0zIILgAeAkEW+Zb2ucNWbDWbA81QKhCSOpdQ+JYX/TGtUiFAFwLnyT/ABaMfaxJI72G3b2wVSpLUrAC4gb2khRb7tbFBig9POBRqJzCgZIG4DFl2ItNzvjbh2Z5lLKqBNRKiaRpkAAvJPtJFrzHbA/DaDOqIFhoNmUQZBAGqZ1G8dsG8BoMMojyQBXNMvIAWIaJ3EgnadzjM8WyEryM/UHKfLVX1rUZUj6YJMhZ23E/b7YNznFQcpl2Dg6lCrTDyAyiCSosb3+8d7q+LVC1GoIuydPUdVztvF5J2AONeC8OapTRmUalTSIP921u1psDiWOtkItdK/Z3ydWslC9XSGIkQeogz0sY7DYT2OO+RzKlTqQOASACfyn9dp2M47vwypy9IoEqBALK3SBMxMAb+1gO2OGRNPZlBBtYEEzNv7RInYdhhXnRKTF/q2kposUqagIIXSRHV7bfxiY4rTf8N3YEuoIVdgrCQPnz74pvUmRanSqspLIywCQvkd1tNh84Sqw0ZQVCCvMQlLAaZAktvcDvti/E6X9mnieP7FXHKRWswIgwpI23UHyfOHmQIOVRmBYhtlu0xCz7T2xP8WzIeoWHgT8gAHDH0xngrkOW06T9JvNrgG0gTvi0l4l5LxN8nVIydQ3ksVvcaSBNjexG42k4H46WiiCZin+kmSP33xmTIem9OAZcaTbVLGI3kjvABv4wT6nMNTGjT+HEkmWuephFmPjAWJASqX+/g29JZkglLQ7IWkT0021n4EDB/EqhFFiNEFJWOptO0bQqhT38TvfCz0gTzKwX6my1VVEbsVgADuSe2GPFKVWhSq03amWFNQ602B0ankISLah3VSdzJwJLIZx0yTRiDbGY+0Vk4zFSlhGayz0amkiHUCR4JEwfcTfDirxJBkkUsGqXVVlpQE3aAYuOmDO5OFnFMtmFZmrK4LGSTN5/zXn9cPfRPops6HqMQtGn9RkC8THxtf3wk5KKuQAXhFXLilqq0FqMDA1OyBhHfSZke1sCcWy9JdDKy6maWRZIUW7n74t19G5SlRevUq6lhVCEadJLAEiYsJxNerPT+Xorro1y8kQpHa83W1o7+cJB9so617RO1wDUeLCSQPvYfpgnKcN1yWYQJLQwkBdzpJE22wbw3gPNBcuRC6gACSe0AjY2tb7jfB3ElpUMm1LTUDuwNKVUSpAJdmA1NH0hexJ8XfteEESoeipViNR0LAsJ3j/6gj74L9PcOJdJKpzCUDOLAGxYCOqJ7G1sKGrHSFmwMx749Y9KZJylL8I5hBTC8sQRCzIURILdUGR1KuOk6AyfzHDGyWq2tAzU1rAHSxUwYlzDe2FPBMwjEU6rslE1tZgSTcAwNgdJPVBx7ZkvUGUrq2WZVSkKYUrWpsunSG1ETPUG2Pme+PIqHo3M0avLADiq1NFqKw06mYEGZuIBO0ecTSWRWHZ3Lo2UessHQomCdxupPt/ljFB6dzs0kQK8MqlWKjpJO4iCdhck73jEv6n4dWyVE0q1Nlq1WM6grAiQQykDexuCZmIGG3BuJstdKVduWGpq0T0MdI6RYFT+Y+8Yzyj4mXpj+z0Bcur0YqQyt9Ra5B829p8YScS4OirNEGmpEmIa5NgBAJ+xx9qZhl6aYLSYkEgGZg7DTYG2/wCxxlHNlpUqVZTpAUEmfDPEMpgmCfnEEmsk209kl6ipH+mrIobpXqMkEkETIN4tECwxHZp/+VoExOswI7LAH7jv5xZZ7MVP+YRmMksJLBZsZkCbGdvbElxhl/osppnZ9VoXVJ2Pcxvjdx6/stwa/sT52gV0k/mEj4ki/vb+MOvS3CpDVmJCgMttwdMz9hf4nC/j9Uu6NEA0kA8WUAx9wZ+cNvTfEooNT76pFu2gz/t98Wd0aXoU5StTWpr0l9NQNvA0hva4m3xjvm8xUzNZyYYqjkybAAEkgH5mMCUaDClWYLqQaVLf2kmR+oBwxGTHPrkwdFJ2sYE6QBMxN2277Y72cb+iq5V81AMnJ1wCDt0TP6A4XtxQDLGiKaglpLyZJBkSNoAsPk4P9Fj8ep45FbUTAgcphubbkYn2GOq3kZm+XeJ9xjMc0x9wwKLTL+o61JVpVmOiLydV4kBl3Ha14nFBX43Qes9CkGpJCimVRXUM6zOpQLEkkSP9Rhd67yFetVWKcspOo2mbWMn6bSL9zhPwdWpVDUdXSshEKya0YCJDrIaIHb2xOSUl5EvHZccT4pRpVNFOgKwdOYVMhVJIGq1mMLex2gRiL9WV8q1JFoUitUMdTAwGUDvTAgGY6vY2wyzHqZ6tBRppf8uzEfUrFHuyNuCZAI2j74ZcY9Yc+kqZcNR0Ld3VCzso3koWpkG1mMjeMS6qLTQ/a3bAOCUdHD1rlaFTSXWHqaXQyTO2xkEQd/nEXxXiRr1S/UFH0qzFoHiT5Mn7478X4tUcBWNiAbfmiYJPzO0DC/J5c1HVAVGogSxhRJ3J7AecVgqyxlo4z+uPcfSnqNP6V6NAFk5QSAYMgQzgb/mvG+n7Y8Y4oiCqUplWVOgMsw8WL3/uN/gjHpHpXILk6WVqyTVr02JBjoDFgpQedIDwZ7Y7kVo5uhkucJYNp1xKLTNSXLG0lbFVJghYIgX3xKZDiFemQiBwuohNUX8CTbV7W2xQ1hlebqc6yoAY/S+0apMMysIAJtIO1sc8znMiyV/w4DusaQG0E2BFwpYXM/vhO+SNJ4JniuTrVHauVd1fqaoxaosiCQJBMAyO8A+BOK3/AImlVKbOFUlREqACDaxHUAJn9sFcX4uMq/8ARVChoqBDILGk4Nm1SQfeQN/OJXgHHP6mkMvWdWKNFK0tER02E9jv2/WfJcl2QOWD6v8AQ8pVAWCALJYkOWtBkDc/J/XD/K0FqDlISzC7E95/tKkmAZvtGElHImis1AVty4KLJ97/ALm2GXpjiqLUqKia2WWAAANgekuSEX2EzPnEZW1gxwi3KqFvqKvSQ1GekFRKbAMDBd40xYzFwJ33x5rma05Sip/K9S/2S0/qfvit/wAQK1bMlKhTkUTYayQSRuSY0mD2Wd572jEBdKaLJMsQO3a4+wONPDGom3jh12MfUlcvQyNoC0CNoBIqNf8ATTfGno4KMwCw1RsPJ2x14tmWbJZNtMaA6THhpBn7n9MFf4d1qf8AXLUrXVZY/OK34lvQHw+qrUc8piSqOszPTUUEDtOlv2wvzJLvpSSWADXnU0Amb+f4xtmM4adSusDrBQ+w1A2/6QP1xpXJR7/UCDexBEyP184NHD/0JSUU89UcAhMuFibk1KiLAjuRMdsSdSxIxcf4eZ5VTPtVRHTlKz6xMfiAagvdgzAj3xIcWdTWqFAQpY6dUTE2mLTGAvkw+zfhOR5jHpZgBsJ8jx98Zhh6fq1adGq9NZAKhjEkTMRb7fcYzE5yleDPOU08HpOf9NMKtXlq0ofxEmRNwGUk2WZME2PeMfUo0iurNFoBNNSqliG36oO0d7772x99P8cZcwSlUlqhA1KQbk2UzYg7X84z1JSenVbMUFLoramCK3T/AHK6bqRe36HDyj+AKKfkeWlDSquVZtAYiRvubGe/zgbNcTZnJDMBNhOw/wBPtj0PjfB2zGXFZKWtGsKkaikj6CwvqBK6S0gg7g4Q5703TVE1D8RnW86SRHudMWAOzAnvjrSeSinnJMjJVqiq2ltF1VyCF8kaiItM4OzHAGRNpIN3DKVI/wAp3Iv/ABj0Kj6mq06NGikIgMfRq5d5sNVli/674B4t6gpo4MUq2rSvL0AioB+eoSekz0wB2wHKT0M5L0Q/DX1RR0L1MBrIvE/pj07ibOtDL8pXcgclwUgrA6YkaWSLaptAxGDj4GcpvyaeXUOCFVeixgEA3Zfk4sMsi1K9WkKmhKpKowUDlxfUrdy0KQe0XvGJzb/B2GxUvMpo3MpamSpqdeUAVUgiASCNIA1aRa0xscL86iCg4ou9TmwwU3hVsewkglSPg4ofT/Gck7sMy4cU1IpagdYgb6hJ3kBj5xMVm0VzpR2pdaUuYYKy0Bpi8Rcb+cGLwIo0D8azIzGWGoOlZDMGNJWI2jUG77xJPnEtlGbWNAliQAO5Jw8q1W51STbv8H/bf7YGqcMb+pUUoMlSskL1WJX2hpH6Y0KKUVQ8Jvtk9E4XnilJHdMqS1MczmSGZgIMy06wR4vB8jHzOca1pAzAQiTyqYfSTNvoS0j/ADfphbmudUSFREcCXanGorfcmxMWBwFR4ZUYjTSde3MaqWEeCqqCO947YxWns0VjBV8M4iiuHqZRKhCWTRBkQNRsWct3tYTJwqbg9E16vJUCqpCKKbdAJmbH6SbsArGdhjSjwdFqUwuYV6kkDltUJkRtDHTPvBtthVxbMGg8NT0qVVNQjUdIXrgHpc6QZP6YpCS0QlFv0J81n6p4ctJmHLp1TC6bk9RkN7SQR7jCPJVCriJ+2H76RkatMuCVqK6SYJBs0Kbk7T7DfC/0rkubnKKeWH7Yv6YVk04xRjMV9QEgkiTG5BEDvY7Y+ZXN6qxZwHZpPV3fcfvi0/xU9MrSq1KotqawsZMIADF0EX6t+2PP6szIn2O20bfBwVTR36HXpuqz5ipHTzVZCL7tcCNz1AecLuO5c08xVQgAqxBAncWO99/ODeEZxqdSo4Y02OkbkNLMpMReImYixwozdUs7EkkliZMyb+98Kl5WCsld6ayxGUdjq0EgdKajM/7AfEjzjMd/SWdpDKOj1ADqkoVtpkQxeDebaY957YzGWafZkJcduxggy+RzHKSpUca1D6okEEG0dhO+Kbj3+KAXPaqSIEgBmgw6mCSwsZUkiceQ0arMzVbt3dnmJmbt5JsB74cZnKV25dety9LrNmEaey6QZB+fbGimvZoaSLfMepRSzjchnOWYBijTo6lOpCDuBMiB39sLMzxOiutah1U6tirGQKgM61YXptsDI7nziPoZvVWIWFkn6tifHgScOVf6lOnrADGxU3kEEb2uDhZOlRGcqY6qVmSgCeWSRp0oyrO0NI/NIiYvjnkuHUc1l0INQVFPWoQMAD3PfSLNO24wpq0gq6CObKlUZxEENJi+qwPwZFvJWTyj0xzUBVtzpB2kQTN29x2JU94wvZUSbS2C5ngT1lUsVqE2RlM6YaNJAA5c7jUNjI84PyWUanUCMwHLUks6lQQ0DffVFobxbAdTiNQkB5IAIDCCSAQI94tEycfW4lVbVTqNqDHqJW40mRpP+m2Jycn/AAJ9R3gPr8Q5NZWpOgk9Y0kG8/l0kFYvBm/2x04vlacpVROWKjE3L6UWIOkiC3VJ2OOtVqSLBapzPyusSFMAoUEh9Ig2J7jxgPM04qpS1N1xp1A6X7SsQL+Ox74mr9GiEpSJfL0WXNNTch2mCRcMJ3G1iDjtSoMKiSjFTLxcEgHSdLHsYWTGGB4Qq5ptiFUEAEi4kQdoNvPcYYjJCpUUhSzUaBFZQyhjNkaXGjc379Mxja5vqqKx693Yvo1XarMNTmwDEkD2BiSPbDOhnq4bSyo1MXeUAWF9iUkd7b+MKq9VpCHVCyNg5UxdgFQQNvmO+CMjwkctA1QxqgfhuSDeQxAgSCbEEnxjO427ZRz6rxCM/wCocwF08ynSQgRFLTqHa4Jn4kb+cA5biqmnoZKJJEGo7v0kjeAsKR9/k4uOD8USnRq0apWtzaZRijB2U7Kb3WBaB7eMTWZ9FVCgCFiDJYaZZCPpnTMhhsSN/g4LqraBxzb2TXGcgVSWrUXOkEaGLSLCY0iD3vG2BPR9bTnaJ26v98E8c4UyAkoE0gAgGR26vF8J+F1dNam3hwf3xaGYsLSTweyf428RVKdOl9LVAusg/UvS0xvYr/GPKcvmxVqU6bBjT5nTA69O2kRaSAPvfziu/wAU83TzOYosSQ7ZdNEXWxYQb2nziBy1MrUA7ztv9o39ow0aoRjXiBDZqpBLdQAB65EgET+aPNpjCSs0sTtc2GGbUKnVXsBTZVv3YGIjttMYVM0kk4aKORQZVmy6pU5K1AyQeYmpQZ7Ts1v0nGYHpcUd8uKQVJDzrP1aY+m9tMmfmMZhOt7BQ4yXCCtOp+IyVpJ0kEK2mT1LEA9we2OfB+E8+g3Md1IM/EeZxU8WRWZzQrO2Wf8A9LUo1AAaiJkGwBW4kzj0HiVHK167Ulogyo1VEIVgO0yLxP8A2wsJWGSbR5FmfSNNKKsXJ1CVaw6gSCIg22wAnExpIc9SEhSgAggzqEWnt749e4Hwh67nLjlpTogqGRAwY363U2JMwYjCD1L/AIbU8q9OOWQxIaDy9YVZIOtyA4sQQb3xzeLZJw7EM2cChWHVr1BwojQwNisxdlAO3tjoudpKIoiqHC/nN5Mzp+e4O+4jDjNcKyxot/TIrKrf+45kMPqEAggFfzAbjfEiabrPQdMC9rE9pPaSROEVS0JKGMB+VDPq1aQRtfTHyO1vk4YV8i6DTzUCknbUbA/UZHfaN9t74F4dxF+4AsOrTe32ggEwcODVFIIza+U4PWJCnSCuxEAgiIuD3jfEn/BDo22fCrKabKQomdUQdXtbbzAMDfBPEKgGXGv8RQCdLgxqt1IdUqxB1X7A/GEKZlVOpkkQVUyQAexkXtO20HcRhqOIU1Wlo1K7QTTCqyMII1AagxMdhOxuJwqjWivDFqVpivK5SoI1ELTaYKspF7xAbUJPffDVfSjrTbSrsahl2qCABsDDEaiL2a4sRjpUziMoFXL0xaEqAGjsfqUsoEbgiD+845jMUGYUxVQhl1MwDVAh8EClEk2kTE9sUlOXo9CMI+zXL5XLZa+hq9WICsVprtcFUcmMH8O4/mRUDNUpU9ImjSpAaUb+2AQNVu7E33wNncqolqOinME6UYMtgIlwsT49xGGvDeFs/LV5I/uegFXT5JZwCZ8zhe7C4L8AX/GaL1NT06tOrrDcxQOtQSZKidLT8gycD5/1HXqUuU6prYh1cgK6HfrdT1SJkR+byME8cy9JYNM/ihgFhqNMLJ3C0zJXt9XzvgfifBBpbM1WNAahCu2sMvkgEtFtj7jxhu5mnCSfiLPVPElag5YaqjEfiabFSBqQmSdQZSQTuCfAxBzfD3jPEdVPSplS1vEi/SDeLjfbbCHGmCSWAxbatleqmvl6NWNRpDRpImYv494N7b3jCuiypXpmoWR9RLt4n2Fxcnv498M+DM6ZRHpMVZXY2ME/Tt5MSYwNxKtVzWZQLTZ3NMIobcwCNciAbyZuPM4X3RyYDmkYZWS0hq5+5Vd/3wmxQcSP/I0RYaK1RbEdRgGY9tpwgnFI6GOuXos0hVLHeACf4x8wy4PKqzaahkwNE3i5mN+2PmOsRya0j1P0zRyFSgXqZl6dZRYOV0bXj/L2vBnBWTrUQXkBdShS5qcyY+oFdMwRsZPfHlmSz1MVDzdbSbum7L3EGxkDDrIZ6nVcoHKUgpCtAXT31OFBLjcYzSVaFzFYPXPSNOllTmKtBHrU2AjQyuQInZTtcdp7YQ8Uzy52u1MV9T0yXdIICpHXqBi4UxBj+MSeS4tmMsdVHNEdI1oo0yI2IIuN7jDLgufoPWTMdXMYaaoZvr7SrROrYgQRNsJOdKhPqKutUC8VydFyKNBkB1aqTJV1I2oRofvSYMBY/ecK/wDh6BOoMjQVhxYnYrqi4IFr+MFcZRqFR81RVKqMfqancCSCh1LpPTvGONHi1PiDCiRyqrKdLBenUskCAbCLT2PbBWVgrXZYODVzTSmCpZFlULNp0mAZQm8W+m4/XBmVq0a9HlmoS25L0+iY2BBJMm8x3uMbtlZdBmV/pwywXQF0ewKtpmATIBIg7HDjJ+kmEPl3o6TADG9NmnYMxLB5uJUbbiBgSdbOhwpuyepcEoVajQpTR/8AzZtIAHUSrEkkCbrb2w64bwVKylaOZy6qjagrMQdQtZhMA73Bi0YeP6Or86TQaoGGoxUlXbwTZlg7ajcbHxFcR9JAVakczLhb6XpsQD3VXUsYHk3wKby2WXGk85DeM+nsyuo1MzSVPzaGVgN4DKApmIMgHe+BRwPM1FZaBosDEsulQ1+zM8zYmDGAxkwW5XPqkT+VXqC/bSVDT4nBK8BKgA0c2xuBqpfSexABBvET7+2OWF/4Ue8Ia8H9EkkNUzYOoSeS1Noixltf8Dt7YM4p6dyFMKa2czFVYBVLQV9iRcTIxPZLL5rL1IFOrT1DUNOmkZ2BJvpG1pnD/wBN+nKOdou1aeYrQFaqethLNfYORtaJicB72da/AppZTL1KZq0cnVNBCENUWUHfq0KWNov29pxH5lVrZh3FkLGBO8e9p7Y9K4X6vocMzDUso+pKulqi1kKFCoI5cg6dVwSwtYYJ9UZXI56m1XLUlo5tOsqsBai/m2tq98aoxrJnnJNnk3FhOkEtpQQqkzA3geBPnCoYrs7ws1SVAkgFh5gWP6WxKGkQ0HtiiFhK0XnofiCU6A5qB1NQBRMGYkxY9hG2OlfOvq5yrSSFYK5IQ6TspJMsRG8A398Cen89R5C062pSTqSoBZX2BYT9MRe/xfCn1LxAXpBg7BiGZRaQYsR9ancEicQpykK8sn6lQnv7/rjQYw4L4fkS7DcLqAJ3ifbvjRopopWSplstTYP1IdUFbhagEgN3XVBg9zbvjMcvUvHSUSi1OmWpoqc3SQWVTY6ZgNEAm9hGMwqjZ0dZNcxXWpVsgphtpufczacG5ThgpjWoB1AidomOxsbTvgSr6dNOmHqnTKgrcEz7jsDhhl62pGWoAH02FwD8MJE/OM8jHKTjmIszeQOk6Ga24+PMY+8NzBBDf2mzAkwfJHa+OJp1KMPcif7sUHDMlRbL8ypqKTDlTJWbAle4B7jCvCydLW7Gb558wumObHXMLJA3JWNosTgTg/poV8yzZIIppzrDt9IIudBWViYBWdjjWhl0FMGmFqU9JViWJIMiHQboYuRjsMqopAKzpVImmVAI0i5Gsww7zBwjfV0jRxfGm7Cs1weoKYL1Z5J0GndyQO5EyfIkHCfPmtEBiqaQVIGgG+2qARDbk4PynH6wUouZpywBiodREE6pLKRf+0ntjhlc2GYpVFKsWMCGSfO4ERMnbBuVW0aFGH8AdHi+ZyzwtWojEKNaVQwY9hIsRFh3xSZP1XxOuUo06rNVIlEeiNTKJ6pkSLbxhXnPT6OabjMZOkoHQpjefzaUGozPx5xu2drUiW/4llqRgKvKQkgd9GkHT+t5wXJNFIxaewfP0OM1a2h1zIbvCGmAN5nY7T3x843k2oUprZ2qagI6ZJBnxDyCN7j9MaVPUlJTNTMZrOvM6WY06XkzLEnYCBhbx/jr1ySopUEidFISfYSf9IwabapYOfVbeR/wv1Zl6CnRTKWkVTBZ2iLz1X+ThXW9X5h10pS1ndmKxJ86R/JxJ5lWInqIBgAkSI8ruMH+naFQ6tIMWuWhR8958Riq44xyQk5UP+FNVq9Ros6k3kAfthx/wynqYjLKukGX5oU/YEXxvVyGbSgs10pobgIhM9xLESYntieq5DqJq1OYDfWCVMDtBgxjlPOCb40lbCawNF9WqmUAItUDHafkTtbwbYleL0Ed3qUSWWbSDIB7Htbz4xX5jI5epRflrV5iKJlAylRvABk7zM4R5LKqS1Is6Kw1aW1KD+8du4x2nbEUevkgGnlKrUtIUjTJtcsDuD7CMKAnSxi4O8+e0d8ehZThRyyqFq0qiuuo6SZBHYyO38nCriXAwVSqhSo0dYED5tb9QMNGaeiiltEplMmahhSNRIABMTNv274rckgYIlGkBUUACY6ztZZIZib2PYWtjTg+Ry61II0FhcuCwT4KkHwZFxhfxjOcpiEqLUMnSysTpE9yQCGBvhZPvhBu1SFnGWbmFW1ArYhgQQe4IIBB9jjMfFydStqqFtRJkliSSfM98ZiyaWDk0sHonpX04awUsXYgnmr3VRsR2bvhTxHIf8xV5DKaSCzkW3/MOxscM8oz5cc01DoViNKQCBuPkXNsH5/KU6q08zTRSjdL8pwCx8sh/g4ydnbQI8akrF1ThwOXIcOdNpRbXvII3MG+G3AMxl8nlnVlWsKkQ56Tp7gahcg+MAjiGkAJTZRBOpnGvSLGAPHjCbOVK9VNJXmctyaXVDCQDIU2I2wii6yyUodG4xHdHPUDLUqcaibTc+xjC2vxipQP4R/DcjUrQ629jfT5g4D/AK2qkK9NmMzqBiCfC7bWjBlerRrA8xpaYUEQfcW8YMYW6Yqb45dshFctVpiqKOTZLDUiusmSdJg2wE1AlZFBKTDp1dTE3EEBmsYEX98NeB5TKrIZm5ZF0kwY/wBcI+IPmKTty1qLTYgrudQJt1RcYdwSeGbIcn1EMs7lURFBFMNEHWGAn/LANvIwNw308maZtCaWHdDYn2AkDzfC3I8UqgqOjVNtXbtv2OKvhdVoXVmEptqgqqwTPgAS3zg9pRAoRb2KeI+gs1R6wwMX6ovMWnuMSucNZXKMWnvpuI9otbHovqb0tWCyc0xvALEoPgD+Ridq8ECyalaIFyAQb+Da32xy5FVsbo06Jc5N3l9LEdzF/fBHDM6abTq0mdyf5tfFTws5SlErVqi8sLrO03IvOOue9LUKjaqacvclTU1k9rRIE+Jxz5Vph+m94FNT1nVcqqkfTpFiT7Duf2x8ynpDOVpdpUAa5q9IY9gO/v7YpOBemKKIXpPNRZLTTBCHaASbn7YreC8MFPU/VWfQRpq1F0bXYUyNh/ccT706iqKdFJZPMa/Dq9Mqz1p7RRBmI8wAVPfHNcxmKZKqisrEEGpvAM6WPjt98Ume/wARGp66M0+gfhsksAw7iwv2nYQcTWZ4o2YqNUrVOtrxEAtbxsMWXkvJGadQfgNM9nKlSnlyx0ctWQqGJ0gsTN7RftvF8feGZLUFSzG/WIBgnvjYep6dM8nkKzRcgSBAv8++BqtQsAVlAerSI7+Pb2xySWiUreWfM3wV0qdTIQLMFMyTPfztiZ9RcK5bArsd/Y/Pvio9PlM1WemWC1NLFBP1sBYXtOLTifomnRy6VqZbmBQxRwHU+QQf/wAxRSUcAhCSyjyKlxNUpBNHV5nf7Y+4341wtl2XTB6kHadjG48YzBUUUXVlnnOFUK2XOYqsVqKOogzbsQPOIvMcUNOpqolh5Owb3jHTjNTMUa9WjVbSZggXU+P2744ZIqQZu428YTrT7DOdRpjHL+okqFucPqXTcWE9wdwe+OOY4a63WoCFYi528G3YiMbVeGUOWp1uKzW5ZW0+Q3bAnDcjU1FjJCkar3/TvgKvQtLZSZHNBqXLzSCoF+l6YJYWtBHv7YI4VSyjMq1g1Jj/AO6GkDbSWU3W0ye9scuH0KdYyrcog3VjoJPm++BvUOSRVFQN1XDWtvbCuOQqVrI5r+j+SCcvmtbm4JYaTN4uN48Y7VPUop0dFfLGsUCqrhjpW/8Aaf8ATExw71CtKZ6wbQdh7i++Hea9Ttym1UVdWH9oiO1u2B1b3koppawfMp6mdQS+WU0ybKyzftsL43/4hlnlqgCVFOpOogKfFtu1sIczxtmUCmQLXXt/2wnfNgtDCJ32jB+nejlNljx31y8impLqOrqv1f3e/wCk4UH1m/UrUkaVi4gzHeP4woq5yD08uLC6iRHiMcqtaQGLjUbwBEffBXGvYe7soeFcQFRgX5VMdwARIG//AMT74J4nmqTU0YVrXhFclgQbHa8AYj0pSYP+/wCuG/DM1ToAMtMMwIOptxHjsJ2wsoJBTCsjx7kjSULjck2JJMySN8a8d9dZrMhUd9CAaQFJmB2J3I9sG8T9W1anSVooI6dIDEAX3iJxNCiZJI1idr2nYyMdFK7aC3ikA06TFiV/KJvbB+Tq8zpiWIhfnycckZQJbUVkGIsT4nG1fMawAOnuAPHuf2xZtsm0vZ0ynEHouWIkmV3/AI+caZk1SQ8FAfpO1px8XMU1BUqWJH1BtvjH3M1mIUgKAtgp3/fHKxH1QNRZ9crMzupv7xijr+t84aK5d6h0U10iR1afBPfCbh1bSSZgndgMc+KcTNRpIiLA+fnDOKlsW23RZZLPrTrU32c0QTN57En9sfMR9bibtDEyVEAx28YzBUUJ0/ITxbixquXbVJsSb7e/nBPC8vl6oZaZKVd01GzexwyyNalXphaiTftYD3wsyvAerorAFSQY3GJJYG7qvLBzbidT86qVmCBuO2NzWVqaBZpsGEEnYeScc+IZBqVyS/V/5OG2QzlLRpVtLnZYke4M45/ohJxVOH/Qt4lUqqZYpVWLMB/5GBaPqGpZW6lAiD+36YYZzhtUAlBZtx2n47YBynAy7EPKwQCRfB8Usl+PKof5ni+SfLKr0vxRdiBpbV4B2I74Hy3Ecs5AJck9KjYKP83k4+p6MZ7UnFWO0EWGA8x6brUi3L0vEbG8ew39sSXRaZZxlLNFHw2hw5Q6VKdTTpI1AyQex98FZT0xwuqh05hkcifxFiPa9sQT5qsYXabEbE4+ZDOPTYqb+QT/ABh/p/hsHaSWUiyznoVWBK5qkdO6mA3sPfC2j6LqVXC8xWO0FgD/ADhBns+5It9iO2CMpwqsTqpaXP8AlNwcBxa+4dST+09FyP8AhL09YRZ3gyYHg++N1/w6yS6+ZWEQSZddhtHjEOfTHE9Jb8W245hn9NW2Euc4ZVW7U6g8lgcRUO33l3Lr9pUca4PkqDqVzCtAgheok+Y+MJMxxanDLTL7QCxC2HlRv/OErU2F8cyMXjxfl2Rcr0ggdcAnSJ7/AM4qOHcJpUo101eRuxt+vjE7kMgz9UHQNzBj4w1o56IVxKkW+NsO60Z59vRVjgeXcBlp0xBuFvHzhbxXhSGoIHLYe0gj2nA+QZgyuKTBA2k6Tc+8G5GKv1LSoNQFcPGjpv3Pj5wFJJ0xXxykrRI0eDMhNdgrU1PWNrd4GFOZ9OGoXagwqrqICg9QHa3xhnR9R01JVgHTuGHnCutm1oZhauXIUbxuB7e+H94BBvT2JHJWV2vcHyMZjbMvrdmHckx84zDouPOA1Yqmwgg2v3++FxXQ7RNja+MxmIrbI/ews5x2eCZDAA/+ecPclRXkupUGNmI6h8EYzGYWSyJyrxAPT9VnZ1LNGmdzh/6VqTXbpHj7frjMZheTRbjX/IU3EeG0+WmldFmupI/g4j+FyuYaGY/LH/fGYzEDYtCbjmYLPEbAnvvO+++FeWzh1AkAkeROPuMxrh8TPLZT8PzvQvSh+Vx6Z6NoUalMs9Cix2uv+xxmMwjWUdx+yR9XZlspn3p0CUQrOnUTE7gSZA9sKa2bZ1dXOobiSbW+cZjMRmkngumTWVpKWXUoaTBmf98P6vAKBqqvLAEDYt/vjMZi020RhmY4yeUSn+EiwvyZ3+cLeMxk9VSko1M35uobdh2x9xmMvHmTNPIkkIv/APX5msG1PECRpAG2ElbiNSoId2I3gm0+YxmMx6CikY7ywY47sIxmMwwQdxj7jMZj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7902" name="Picture 14" descr="http://www.info-apartments.com/Slike/Risnjak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564904"/>
            <a:ext cx="1944216" cy="293455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516216" y="5517232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Šuma bukve i jele u Nacionalnom parku Risnjak</a:t>
            </a:r>
          </a:p>
          <a:p>
            <a:r>
              <a:rPr lang="pl-PL" sz="1400" b="1" dirty="0" smtClean="0">
                <a:solidFill>
                  <a:schemeClr val="tx1">
                    <a:lumMod val="50000"/>
                  </a:schemeClr>
                </a:solidFill>
              </a:rPr>
              <a:t>(1953.).</a:t>
            </a:r>
            <a:endParaRPr lang="hr-HR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Custom 1">
      <a:dk1>
        <a:srgbClr val="4F6128"/>
      </a:dk1>
      <a:lt1>
        <a:srgbClr val="76923C"/>
      </a:lt1>
      <a:dk2>
        <a:srgbClr val="C3D69B"/>
      </a:dk2>
      <a:lt2>
        <a:srgbClr val="D7E3BC"/>
      </a:lt2>
      <a:accent1>
        <a:srgbClr val="B8CCE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363</Words>
  <Application>Microsoft Office PowerPoint</Application>
  <PresentationFormat>On-screen Show (4:3)</PresentationFormat>
  <Paragraphs>74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QuizShow</vt:lpstr>
      <vt:lpstr>2011. godina - Međunarodna godina šuma</vt:lpstr>
      <vt:lpstr>Slide 2</vt:lpstr>
      <vt:lpstr>Slide 3</vt:lpstr>
      <vt:lpstr>Slide 4</vt:lpstr>
      <vt:lpstr>Slide 5</vt:lpstr>
      <vt:lpstr>Slide 6</vt:lpstr>
      <vt:lpstr>Slide 7</vt:lpstr>
      <vt:lpstr>Slide 8</vt:lpstr>
      <vt:lpstr>Najveći dio zaštićenih šumskih ekosustava nalazi se unutar parkova prirode i nacionalnih parkova. Mnogi od njih su i proglašeni upravo zbog zaštite šumskih ekosustava (NP Risnjak, PP Medvednica, PP Velebit i dr.)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2011-09-27T06:16:11Z</dcterms:created>
  <dcterms:modified xsi:type="dcterms:W3CDTF">2011-09-27T07:27:03Z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